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73" r:id="rId3"/>
    <p:sldId id="262" r:id="rId4"/>
    <p:sldId id="263" r:id="rId5"/>
    <p:sldId id="267" r:id="rId6"/>
    <p:sldId id="257" r:id="rId7"/>
    <p:sldId id="258" r:id="rId8"/>
    <p:sldId id="259" r:id="rId9"/>
    <p:sldId id="268" r:id="rId10"/>
    <p:sldId id="260" r:id="rId11"/>
    <p:sldId id="266" r:id="rId12"/>
    <p:sldId id="261" r:id="rId13"/>
    <p:sldId id="264" r:id="rId14"/>
    <p:sldId id="265" r:id="rId15"/>
    <p:sldId id="270" r:id="rId16"/>
    <p:sldId id="269" r:id="rId17"/>
    <p:sldId id="272"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2088"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02BE71-EA29-624D-A6BA-5DDF8BF83E84}" type="datetimeFigureOut">
              <a:rPr lang="en-US" smtClean="0"/>
              <a:t>10/16/14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FA0D9A-FBE7-F249-8BA8-F90A8A4394F6}" type="slidenum">
              <a:rPr lang="en-US" smtClean="0"/>
              <a:t>‹#›</a:t>
            </a:fld>
            <a:endParaRPr lang="en-US"/>
          </a:p>
        </p:txBody>
      </p:sp>
    </p:spTree>
    <p:extLst>
      <p:ext uri="{BB962C8B-B14F-4D97-AF65-F5344CB8AC3E}">
        <p14:creationId xmlns:p14="http://schemas.microsoft.com/office/powerpoint/2010/main" val="149471095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BDB6F8-3D39-424D-A494-3795A04B94E4}" type="datetimeFigureOut">
              <a:rPr lang="en-US" smtClean="0"/>
              <a:t>10/16/14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3299577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BDB6F8-3D39-424D-A494-3795A04B94E4}" type="datetimeFigureOut">
              <a:rPr lang="en-US" smtClean="0"/>
              <a:t>10/16/14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1820262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BDB6F8-3D39-424D-A494-3795A04B94E4}" type="datetimeFigureOut">
              <a:rPr lang="en-US" smtClean="0"/>
              <a:t>10/16/14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111702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BDB6F8-3D39-424D-A494-3795A04B94E4}" type="datetimeFigureOut">
              <a:rPr lang="en-US" smtClean="0"/>
              <a:t>10/16/14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2090712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BDB6F8-3D39-424D-A494-3795A04B94E4}" type="datetimeFigureOut">
              <a:rPr lang="en-US" smtClean="0"/>
              <a:t>10/16/14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2103212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BDB6F8-3D39-424D-A494-3795A04B94E4}" type="datetimeFigureOut">
              <a:rPr lang="en-US" smtClean="0"/>
              <a:t>10/16/14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2657875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BDB6F8-3D39-424D-A494-3795A04B94E4}" type="datetimeFigureOut">
              <a:rPr lang="en-US" smtClean="0"/>
              <a:t>10/16/14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182540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BDB6F8-3D39-424D-A494-3795A04B94E4}" type="datetimeFigureOut">
              <a:rPr lang="en-US" smtClean="0"/>
              <a:t>10/16/14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3048386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BDB6F8-3D39-424D-A494-3795A04B94E4}" type="datetimeFigureOut">
              <a:rPr lang="en-US" smtClean="0"/>
              <a:t>10/16/14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1776236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BDB6F8-3D39-424D-A494-3795A04B94E4}" type="datetimeFigureOut">
              <a:rPr lang="en-US" smtClean="0"/>
              <a:t>10/16/14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2752353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BDB6F8-3D39-424D-A494-3795A04B94E4}" type="datetimeFigureOut">
              <a:rPr lang="en-US" smtClean="0"/>
              <a:t>10/16/14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7A2CF-AAFD-4C85-93E0-D96979D04908}" type="slidenum">
              <a:rPr lang="en-US" smtClean="0"/>
              <a:t>‹#›</a:t>
            </a:fld>
            <a:endParaRPr lang="en-US"/>
          </a:p>
        </p:txBody>
      </p:sp>
    </p:spTree>
    <p:extLst>
      <p:ext uri="{BB962C8B-B14F-4D97-AF65-F5344CB8AC3E}">
        <p14:creationId xmlns:p14="http://schemas.microsoft.com/office/powerpoint/2010/main" val="6080955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BDB6F8-3D39-424D-A494-3795A04B94E4}" type="datetimeFigureOut">
              <a:rPr lang="en-US" smtClean="0"/>
              <a:t>10/16/14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77A2CF-AAFD-4C85-93E0-D96979D04908}" type="slidenum">
              <a:rPr lang="en-US" smtClean="0"/>
              <a:t>‹#›</a:t>
            </a:fld>
            <a:endParaRPr lang="en-US"/>
          </a:p>
        </p:txBody>
      </p:sp>
    </p:spTree>
    <p:extLst>
      <p:ext uri="{BB962C8B-B14F-4D97-AF65-F5344CB8AC3E}">
        <p14:creationId xmlns:p14="http://schemas.microsoft.com/office/powerpoint/2010/main" val="174680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5943600"/>
          </a:xfrm>
        </p:spPr>
        <p:txBody>
          <a:bodyPr>
            <a:normAutofit fontScale="90000"/>
          </a:bodyPr>
          <a:lstStyle/>
          <a:p>
            <a:r>
              <a:rPr lang="en-US" b="1" dirty="0" smtClean="0"/>
              <a:t>Correlative Findings in </a:t>
            </a:r>
            <a:br>
              <a:rPr lang="en-US" b="1" dirty="0" smtClean="0"/>
            </a:br>
            <a:r>
              <a:rPr lang="en-US" b="1" dirty="0" smtClean="0"/>
              <a:t>Cervical Specific Chiropractic </a:t>
            </a:r>
            <a:br>
              <a:rPr lang="en-US" b="1" dirty="0" smtClean="0"/>
            </a:br>
            <a:r>
              <a:rPr lang="en-US" b="1" dirty="0" smtClean="0"/>
              <a:t>Pattern Analysis Utilizing </a:t>
            </a:r>
            <a:br>
              <a:rPr lang="en-US" b="1" dirty="0" smtClean="0"/>
            </a:br>
            <a:r>
              <a:rPr lang="en-US" b="1" dirty="0" smtClean="0"/>
              <a:t>Paraspinal Thermography, </a:t>
            </a:r>
            <a:br>
              <a:rPr lang="en-US" b="1" dirty="0" smtClean="0"/>
            </a:br>
            <a:r>
              <a:rPr lang="en-US" b="1" dirty="0" smtClean="0"/>
              <a:t>Leg Length Inequality and </a:t>
            </a:r>
            <a:br>
              <a:rPr lang="en-US" b="1" dirty="0" smtClean="0"/>
            </a:br>
            <a:r>
              <a:rPr lang="en-US" b="1" dirty="0" smtClean="0"/>
              <a:t>Heart </a:t>
            </a:r>
            <a:r>
              <a:rPr lang="en-US" b="1" smtClean="0"/>
              <a:t>Rate Variability (HRV) </a:t>
            </a:r>
            <a:r>
              <a:rPr lang="en-US" b="1" dirty="0" smtClean="0"/>
              <a:t>in </a:t>
            </a:r>
            <a:br>
              <a:rPr lang="en-US" b="1" dirty="0" smtClean="0"/>
            </a:br>
            <a:r>
              <a:rPr lang="en-US" b="1" dirty="0" smtClean="0"/>
              <a:t>Two Patients with Tachycardia</a:t>
            </a:r>
            <a:br>
              <a:rPr lang="en-US" b="1" dirty="0" smtClean="0"/>
            </a:br>
            <a:r>
              <a:rPr lang="en-US" b="1" dirty="0"/>
              <a:t/>
            </a:r>
            <a:br>
              <a:rPr lang="en-US" b="1" dirty="0"/>
            </a:br>
            <a:r>
              <a:rPr lang="en-US" b="1" dirty="0" smtClean="0"/>
              <a:t>Michael T. Burcon, B.Ph., D.C.</a:t>
            </a:r>
            <a:br>
              <a:rPr lang="en-US" b="1" dirty="0" smtClean="0"/>
            </a:br>
            <a:endParaRPr lang="en-US" b="1" dirty="0"/>
          </a:p>
        </p:txBody>
      </p:sp>
    </p:spTree>
    <p:extLst>
      <p:ext uri="{BB962C8B-B14F-4D97-AF65-F5344CB8AC3E}">
        <p14:creationId xmlns:p14="http://schemas.microsoft.com/office/powerpoint/2010/main" val="8249261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237" y="762000"/>
            <a:ext cx="6865937"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37" y="4267200"/>
            <a:ext cx="685641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62400" y="152400"/>
            <a:ext cx="1143000" cy="369332"/>
          </a:xfrm>
          <a:prstGeom prst="rect">
            <a:avLst/>
          </a:prstGeom>
          <a:noFill/>
        </p:spPr>
        <p:txBody>
          <a:bodyPr wrap="square" rtlCol="0">
            <a:spAutoFit/>
          </a:bodyPr>
          <a:lstStyle/>
          <a:p>
            <a:pPr algn="ctr"/>
            <a:r>
              <a:rPr lang="en-US" b="1" dirty="0" smtClean="0"/>
              <a:t>PSVT</a:t>
            </a:r>
            <a:endParaRPr lang="en-US" b="1" dirty="0"/>
          </a:p>
        </p:txBody>
      </p:sp>
      <p:sp>
        <p:nvSpPr>
          <p:cNvPr id="3" name="TextBox 2"/>
          <p:cNvSpPr txBox="1"/>
          <p:nvPr/>
        </p:nvSpPr>
        <p:spPr>
          <a:xfrm>
            <a:off x="3962400" y="3352800"/>
            <a:ext cx="1295400" cy="646331"/>
          </a:xfrm>
          <a:prstGeom prst="rect">
            <a:avLst/>
          </a:prstGeom>
          <a:noFill/>
        </p:spPr>
        <p:txBody>
          <a:bodyPr wrap="square" rtlCol="0">
            <a:spAutoFit/>
          </a:bodyPr>
          <a:lstStyle/>
          <a:p>
            <a:pPr algn="ctr"/>
            <a:endParaRPr lang="en-US" b="1" dirty="0" smtClean="0"/>
          </a:p>
          <a:p>
            <a:pPr algn="ctr"/>
            <a:r>
              <a:rPr lang="en-US" b="1" dirty="0" smtClean="0"/>
              <a:t>POTS</a:t>
            </a:r>
            <a:endParaRPr lang="en-US" b="1" dirty="0"/>
          </a:p>
        </p:txBody>
      </p:sp>
    </p:spTree>
    <p:extLst>
      <p:ext uri="{BB962C8B-B14F-4D97-AF65-F5344CB8AC3E}">
        <p14:creationId xmlns:p14="http://schemas.microsoft.com/office/powerpoint/2010/main" val="7113717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457200"/>
            <a:ext cx="7939596" cy="5632312"/>
          </a:xfrm>
          <a:prstGeom prst="rect">
            <a:avLst/>
          </a:prstGeom>
          <a:noFill/>
        </p:spPr>
        <p:txBody>
          <a:bodyPr wrap="square" rtlCol="0">
            <a:spAutoFit/>
          </a:bodyPr>
          <a:lstStyle/>
          <a:p>
            <a:pPr algn="ctr"/>
            <a:r>
              <a:rPr lang="en-US" b="1" dirty="0" smtClean="0"/>
              <a:t> </a:t>
            </a:r>
            <a:r>
              <a:rPr lang="en-US" sz="2000" b="1" dirty="0" smtClean="0"/>
              <a:t>Category 2:  High Parasympathetic tone and Normal Sympathetic Tone</a:t>
            </a:r>
          </a:p>
          <a:p>
            <a:pPr algn="ctr"/>
            <a:endParaRPr lang="en-US" sz="2000" b="1" dirty="0"/>
          </a:p>
          <a:p>
            <a:r>
              <a:rPr lang="en-US" sz="1600" b="1" dirty="0"/>
              <a:t>Note that the color of this box is yellow. This means that both divisions of the patient’s </a:t>
            </a:r>
          </a:p>
          <a:p>
            <a:r>
              <a:rPr lang="en-US" sz="1600" b="1" dirty="0"/>
              <a:t>nervous system are working, but the parasympathetic division is dominating the sympathetic. </a:t>
            </a:r>
          </a:p>
          <a:p>
            <a:endParaRPr lang="en-US" sz="1600" b="1" dirty="0" smtClean="0"/>
          </a:p>
          <a:p>
            <a:r>
              <a:rPr lang="en-US" sz="1600" b="1" dirty="0" smtClean="0"/>
              <a:t>Again</a:t>
            </a:r>
            <a:r>
              <a:rPr lang="en-US" sz="1600" b="1" dirty="0"/>
              <a:t>, the first thing that you should check is to see if the patient is taking a beta blocker </a:t>
            </a:r>
          </a:p>
          <a:p>
            <a:r>
              <a:rPr lang="en-US" sz="1600" b="1" dirty="0"/>
              <a:t>medication that is slightly suppressing the sympathetic system. If there is no medication that is </a:t>
            </a:r>
            <a:r>
              <a:rPr lang="en-US" sz="1600" b="1" dirty="0" smtClean="0"/>
              <a:t>being </a:t>
            </a:r>
            <a:r>
              <a:rPr lang="en-US" sz="1600" b="1" dirty="0"/>
              <a:t>used, this patient likely falls into the small percentage of patients who are parasympathetic </a:t>
            </a:r>
            <a:r>
              <a:rPr lang="en-US" sz="1600" b="1" dirty="0" smtClean="0"/>
              <a:t>dominant</a:t>
            </a:r>
            <a:r>
              <a:rPr lang="en-US" sz="1600" b="1" dirty="0"/>
              <a:t>. They are often easy going individuals who are the classic type “C” personality. </a:t>
            </a:r>
            <a:endParaRPr lang="en-US" sz="1600" b="1" dirty="0" smtClean="0"/>
          </a:p>
          <a:p>
            <a:endParaRPr lang="en-US" sz="1600" b="1" dirty="0" smtClean="0"/>
          </a:p>
          <a:p>
            <a:r>
              <a:rPr lang="en-US" sz="1600" b="1" dirty="0" smtClean="0"/>
              <a:t>If healthy</a:t>
            </a:r>
            <a:r>
              <a:rPr lang="en-US" sz="1600" b="1" dirty="0"/>
              <a:t>, these patients will respond well to care, and are often seeking your services for </a:t>
            </a:r>
            <a:r>
              <a:rPr lang="en-US" sz="1600" b="1" dirty="0" smtClean="0"/>
              <a:t>maintenance </a:t>
            </a:r>
            <a:r>
              <a:rPr lang="en-US" sz="1600" b="1" dirty="0"/>
              <a:t>care, or general health building. These patients are often a joy to work with and </a:t>
            </a:r>
            <a:r>
              <a:rPr lang="en-US" sz="1600" b="1" dirty="0" smtClean="0"/>
              <a:t>certainly </a:t>
            </a:r>
            <a:r>
              <a:rPr lang="en-US" sz="1600" b="1" dirty="0"/>
              <a:t>not someone to worry about. If however they are sick, they will often be slow to wake </a:t>
            </a:r>
            <a:r>
              <a:rPr lang="en-US" sz="1600" b="1" dirty="0" smtClean="0"/>
              <a:t>up </a:t>
            </a:r>
            <a:r>
              <a:rPr lang="en-US" sz="1600" b="1" dirty="0"/>
              <a:t>and get going in the morning, have general body aches, alternating constipation and diarrhea, </a:t>
            </a:r>
            <a:r>
              <a:rPr lang="en-US" sz="1600" b="1" dirty="0" smtClean="0"/>
              <a:t>and </a:t>
            </a:r>
            <a:r>
              <a:rPr lang="en-US" sz="1600" b="1" dirty="0"/>
              <a:t>are often hungry most of the time even if they just ate a large meal. </a:t>
            </a:r>
            <a:endParaRPr lang="en-US" sz="1600" b="1" dirty="0" smtClean="0"/>
          </a:p>
          <a:p>
            <a:endParaRPr lang="en-US" sz="1600" b="1" dirty="0"/>
          </a:p>
          <a:p>
            <a:r>
              <a:rPr lang="en-US" sz="1600" b="1" dirty="0" smtClean="0"/>
              <a:t>One theory is that a specific upper cervical adjustment can stimulate the parasympathetic system enough to saturate the heart rate variability system, causing someone who is vulnerable to tachycardia to have an attack. </a:t>
            </a:r>
            <a:endParaRPr lang="en-US" sz="1600" b="1" dirty="0"/>
          </a:p>
          <a:p>
            <a:endParaRPr lang="en-US" sz="1600" b="1" dirty="0"/>
          </a:p>
        </p:txBody>
      </p:sp>
    </p:spTree>
    <p:extLst>
      <p:ext uri="{BB962C8B-B14F-4D97-AF65-F5344CB8AC3E}">
        <p14:creationId xmlns:p14="http://schemas.microsoft.com/office/powerpoint/2010/main" val="35967430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263" y="1839913"/>
            <a:ext cx="6465887" cy="318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smtClean="0"/>
              <a:t>PSVT</a:t>
            </a:r>
            <a:endParaRPr lang="en-US" b="1" dirty="0"/>
          </a:p>
        </p:txBody>
      </p:sp>
    </p:spTree>
    <p:extLst>
      <p:ext uri="{BB962C8B-B14F-4D97-AF65-F5344CB8AC3E}">
        <p14:creationId xmlns:p14="http://schemas.microsoft.com/office/powerpoint/2010/main" val="146440554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D. Modified Blair/Pierce X-Ray Analysis</a:t>
            </a:r>
            <a:r>
              <a:rPr lang="en-US" b="1" dirty="0" smtClean="0"/>
              <a:t/>
            </a:r>
            <a:br>
              <a:rPr lang="en-US" b="1" dirty="0" smtClean="0"/>
            </a:br>
            <a:r>
              <a:rPr lang="en-US" b="1" dirty="0" smtClean="0"/>
              <a:t>PSVT C1 ASR; C5 PLI</a:t>
            </a:r>
            <a:endParaRPr lang="en-US"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9762"/>
            <a:ext cx="3028950" cy="404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1909762"/>
            <a:ext cx="302895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57651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POTS </a:t>
            </a:r>
            <a:br>
              <a:rPr lang="en-US" b="1" dirty="0" smtClean="0"/>
            </a:br>
            <a:r>
              <a:rPr lang="en-US" b="1" dirty="0" smtClean="0"/>
              <a:t>C1 PIL; C2 PRI; C5 PRI</a:t>
            </a:r>
            <a:endParaRPr lang="en-US"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52600"/>
            <a:ext cx="3028950"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752600"/>
            <a:ext cx="3000375"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17368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t>Correlation</a:t>
            </a:r>
            <a:endParaRPr lang="en-US" b="1" dirty="0"/>
          </a:p>
        </p:txBody>
      </p:sp>
      <p:sp>
        <p:nvSpPr>
          <p:cNvPr id="3" name="TextBox 2"/>
          <p:cNvSpPr txBox="1"/>
          <p:nvPr/>
        </p:nvSpPr>
        <p:spPr>
          <a:xfrm>
            <a:off x="685800" y="1143000"/>
            <a:ext cx="7772400" cy="5846115"/>
          </a:xfrm>
          <a:prstGeom prst="rect">
            <a:avLst/>
          </a:prstGeom>
          <a:noFill/>
        </p:spPr>
        <p:txBody>
          <a:bodyPr wrap="square" rtlCol="0">
            <a:spAutoFit/>
          </a:bodyPr>
          <a:lstStyle/>
          <a:p>
            <a:pPr algn="ctr"/>
            <a:r>
              <a:rPr lang="en-US" sz="2000" b="1" dirty="0" smtClean="0"/>
              <a:t>Both patients had Atlas Subluxations on Right Side</a:t>
            </a:r>
          </a:p>
          <a:p>
            <a:pPr algn="ctr"/>
            <a:endParaRPr lang="en-US" sz="2000" b="1" dirty="0"/>
          </a:p>
          <a:p>
            <a:pPr algn="ctr"/>
            <a:r>
              <a:rPr lang="en-US" sz="2000" b="1" dirty="0" smtClean="0"/>
              <a:t>Right Vagal Nerve (CNX) primary supply for SA Node</a:t>
            </a:r>
          </a:p>
          <a:p>
            <a:pPr algn="ctr"/>
            <a:endParaRPr lang="en-US" sz="2000" b="1" dirty="0"/>
          </a:p>
          <a:p>
            <a:pPr algn="ctr"/>
            <a:r>
              <a:rPr lang="en-US" sz="2000" b="1" dirty="0" smtClean="0"/>
              <a:t>Primarily </a:t>
            </a:r>
            <a:r>
              <a:rPr lang="en-US" sz="2000" b="1" dirty="0"/>
              <a:t>originates from neurons in the </a:t>
            </a:r>
            <a:r>
              <a:rPr lang="en-US" sz="2000" b="1" dirty="0" smtClean="0"/>
              <a:t>Nucleus Ambiguus</a:t>
            </a:r>
          </a:p>
          <a:p>
            <a:pPr algn="ctr"/>
            <a:endParaRPr lang="en-US" sz="2000" b="1" dirty="0"/>
          </a:p>
          <a:p>
            <a:pPr algn="ctr"/>
            <a:r>
              <a:rPr lang="en-US" sz="2000" b="1" dirty="0" smtClean="0"/>
              <a:t>CNX Exits Skull through Jugular Foramen next to Atlas</a:t>
            </a:r>
          </a:p>
          <a:p>
            <a:pPr algn="ctr"/>
            <a:endParaRPr lang="en-US" sz="2000" b="1" dirty="0"/>
          </a:p>
          <a:p>
            <a:pPr algn="ctr"/>
            <a:r>
              <a:rPr lang="en-US" sz="2000" b="1" dirty="0" smtClean="0"/>
              <a:t>SA Node is the Heart’s Primary Pacemaker</a:t>
            </a:r>
          </a:p>
          <a:p>
            <a:pPr algn="ctr"/>
            <a:endParaRPr lang="en-US" sz="2000" b="1" dirty="0"/>
          </a:p>
          <a:p>
            <a:pPr algn="ctr"/>
            <a:r>
              <a:rPr lang="en-US" sz="2000" b="1" dirty="0" smtClean="0"/>
              <a:t>Sympathetic/Parasympathetic Nervous System to Heart </a:t>
            </a:r>
          </a:p>
          <a:p>
            <a:pPr algn="ctr"/>
            <a:r>
              <a:rPr lang="en-US" sz="2000" b="1" dirty="0" smtClean="0"/>
              <a:t>is an </a:t>
            </a:r>
            <a:r>
              <a:rPr lang="en-US" sz="2000" b="1" dirty="0"/>
              <a:t>I</a:t>
            </a:r>
            <a:r>
              <a:rPr lang="en-US" sz="2000" b="1" dirty="0" smtClean="0"/>
              <a:t>nteractive Complex.  They are Not “Opposites.”</a:t>
            </a:r>
          </a:p>
          <a:p>
            <a:pPr algn="ctr"/>
            <a:endParaRPr lang="en-US" sz="2000" b="1" dirty="0"/>
          </a:p>
          <a:p>
            <a:pPr algn="ctr"/>
            <a:r>
              <a:rPr lang="en-US" sz="2000" b="1" dirty="0" smtClean="0"/>
              <a:t>Heart Rate primarily controlled by right Vagus Nerve.</a:t>
            </a:r>
          </a:p>
          <a:p>
            <a:pPr algn="ctr"/>
            <a:endParaRPr lang="en-US" sz="2000" b="1" dirty="0"/>
          </a:p>
          <a:p>
            <a:pPr algn="ctr"/>
            <a:r>
              <a:rPr lang="en-US" sz="2000" b="1" dirty="0" smtClean="0"/>
              <a:t>The Vagus has an Autonomic </a:t>
            </a:r>
            <a:r>
              <a:rPr lang="en-US" sz="2000" b="1" dirty="0"/>
              <a:t>G</a:t>
            </a:r>
            <a:r>
              <a:rPr lang="en-US" sz="2000" b="1" dirty="0" smtClean="0"/>
              <a:t>anglion at the level of Atlas.</a:t>
            </a:r>
          </a:p>
          <a:p>
            <a:pPr algn="ctr"/>
            <a:endParaRPr lang="en-US" sz="2000" b="1" dirty="0"/>
          </a:p>
          <a:p>
            <a:pPr algn="ctr"/>
            <a:r>
              <a:rPr lang="en-US" sz="2000" b="1" dirty="0" smtClean="0"/>
              <a:t>Sympathetic supplied by T1 – T4. </a:t>
            </a:r>
            <a:endParaRPr lang="en-US" sz="2000" b="1" dirty="0"/>
          </a:p>
        </p:txBody>
      </p:sp>
    </p:spTree>
    <p:extLst>
      <p:ext uri="{BB962C8B-B14F-4D97-AF65-F5344CB8AC3E}">
        <p14:creationId xmlns:p14="http://schemas.microsoft.com/office/powerpoint/2010/main" val="23139507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1362"/>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Results</a:t>
            </a:r>
            <a:br>
              <a:rPr lang="en-US" b="1" dirty="0" smtClean="0"/>
            </a:br>
            <a:r>
              <a:rPr lang="en-US" b="1" dirty="0"/>
              <a:t/>
            </a:r>
            <a:br>
              <a:rPr lang="en-US" b="1" dirty="0"/>
            </a:br>
            <a:r>
              <a:rPr lang="en-US" b="1" u="sng" dirty="0" smtClean="0"/>
              <a:t>PSVT</a:t>
            </a:r>
            <a:r>
              <a:rPr lang="en-US" b="1" dirty="0" smtClean="0"/>
              <a:t/>
            </a:r>
            <a:br>
              <a:rPr lang="en-US" b="1" dirty="0" smtClean="0"/>
            </a:br>
            <a:r>
              <a:rPr lang="en-US" b="1" dirty="0" smtClean="0"/>
              <a:t>Low Back Pain Resolved</a:t>
            </a:r>
            <a:br>
              <a:rPr lang="en-US" b="1" dirty="0" smtClean="0"/>
            </a:br>
            <a:r>
              <a:rPr lang="en-US" b="1" dirty="0" smtClean="0"/>
              <a:t>Heart Ablation Surgery Cancelled</a:t>
            </a:r>
            <a:br>
              <a:rPr lang="en-US" b="1" dirty="0" smtClean="0"/>
            </a:br>
            <a:r>
              <a:rPr lang="en-US" b="1" dirty="0"/>
              <a:t/>
            </a:r>
            <a:br>
              <a:rPr lang="en-US" b="1" dirty="0"/>
            </a:br>
            <a:r>
              <a:rPr lang="en-US" b="1" u="sng" dirty="0" smtClean="0"/>
              <a:t>POTS</a:t>
            </a:r>
            <a:r>
              <a:rPr lang="en-US" b="1" dirty="0" smtClean="0"/>
              <a:t/>
            </a:r>
            <a:br>
              <a:rPr lang="en-US" b="1" dirty="0" smtClean="0"/>
            </a:br>
            <a:r>
              <a:rPr lang="en-US" b="1" dirty="0" smtClean="0"/>
              <a:t>Migraines Resolved</a:t>
            </a:r>
            <a:br>
              <a:rPr lang="en-US" b="1" dirty="0" smtClean="0"/>
            </a:br>
            <a:r>
              <a:rPr lang="en-US" sz="3600" b="1" dirty="0" smtClean="0"/>
              <a:t>Low Back Pain Exacerbated from Fall on Ice</a:t>
            </a:r>
            <a:br>
              <a:rPr lang="en-US" sz="3600" b="1" dirty="0" smtClean="0"/>
            </a:br>
            <a:r>
              <a:rPr lang="en-US" sz="3600" b="1" dirty="0" smtClean="0"/>
              <a:t>POTS Unchanged</a:t>
            </a:r>
            <a:br>
              <a:rPr lang="en-US" sz="3600" b="1" dirty="0" smtClean="0"/>
            </a:br>
            <a:r>
              <a:rPr lang="en-US" b="1" dirty="0"/>
              <a:t/>
            </a:r>
            <a:br>
              <a:rPr lang="en-US" b="1" dirty="0"/>
            </a:br>
            <a:endParaRPr lang="en-US" b="1" dirty="0"/>
          </a:p>
        </p:txBody>
      </p:sp>
    </p:spTree>
    <p:extLst>
      <p:ext uri="{BB962C8B-B14F-4D97-AF65-F5344CB8AC3E}">
        <p14:creationId xmlns:p14="http://schemas.microsoft.com/office/powerpoint/2010/main" val="39048029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fontScale="90000"/>
          </a:bodyPr>
          <a:lstStyle/>
          <a:p>
            <a:r>
              <a:rPr lang="en-US" dirty="0" smtClean="0"/>
              <a:t>46 y.o. Female; Lumbago, Vertigo, Tinnitus, Cervicalgia, Migraines, POTS</a:t>
            </a:r>
            <a:br>
              <a:rPr lang="en-US" dirty="0" smtClean="0"/>
            </a:br>
            <a:r>
              <a:rPr lang="en-US" dirty="0" smtClean="0"/>
              <a:t>Pulse:  71 – 217 b.p.m.</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24000" y="2514600"/>
            <a:ext cx="6379464" cy="3299460"/>
          </a:xfrm>
        </p:spPr>
      </p:pic>
    </p:spTree>
    <p:extLst>
      <p:ext uri="{BB962C8B-B14F-4D97-AF65-F5344CB8AC3E}">
        <p14:creationId xmlns:p14="http://schemas.microsoft.com/office/powerpoint/2010/main" val="76788049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800"/>
            <a:ext cx="9144000" cy="5729370"/>
          </a:xfrm>
          <a:prstGeom prst="rect">
            <a:avLst/>
          </a:prstGeom>
        </p:spPr>
      </p:pic>
    </p:spTree>
    <p:extLst>
      <p:ext uri="{BB962C8B-B14F-4D97-AF65-F5344CB8AC3E}">
        <p14:creationId xmlns:p14="http://schemas.microsoft.com/office/powerpoint/2010/main" val="6590569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fontScale="90000"/>
          </a:bodyPr>
          <a:lstStyle/>
          <a:p>
            <a:r>
              <a:rPr lang="en-US" sz="3600" b="1" i="1" dirty="0" smtClean="0"/>
              <a:t>Your Amazing Heart</a:t>
            </a:r>
            <a:r>
              <a:rPr lang="en-US" sz="3600" dirty="0" smtClean="0"/>
              <a:t/>
            </a:r>
            <a:br>
              <a:rPr lang="en-US" sz="3600" dirty="0" smtClean="0"/>
            </a:br>
            <a:r>
              <a:rPr lang="en-US" sz="3600" dirty="0" smtClean="0"/>
              <a:t>HRV describes the changes in timing between heart beats, between R waves on a ECG. It is measured 1,000 times per second. Generally, high HRV is considered healthy, allowing the individual to adapt to their environment. </a:t>
            </a:r>
            <a:br>
              <a:rPr lang="en-US" sz="3600" dirty="0" smtClean="0"/>
            </a:br>
            <a:r>
              <a:rPr lang="en-US" sz="3600" dirty="0" smtClean="0"/>
              <a:t>The heart will beat without innervation. It beats about 100,000 times per day. It is influenced as much by chemicals as by electricity. It rarely gets cancer because the cells do not divide in an adult. You have 60,000 miles of blood vessels.</a:t>
            </a:r>
            <a:endParaRPr lang="en-US" sz="3600" dirty="0"/>
          </a:p>
        </p:txBody>
      </p:sp>
    </p:spTree>
    <p:extLst>
      <p:ext uri="{BB962C8B-B14F-4D97-AF65-F5344CB8AC3E}">
        <p14:creationId xmlns:p14="http://schemas.microsoft.com/office/powerpoint/2010/main" val="1065295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PSVT</a:t>
            </a:r>
            <a:endParaRPr lang="en-US" b="1" dirty="0"/>
          </a:p>
        </p:txBody>
      </p:sp>
      <p:sp>
        <p:nvSpPr>
          <p:cNvPr id="3" name="Content Placeholder 2"/>
          <p:cNvSpPr>
            <a:spLocks noGrp="1"/>
          </p:cNvSpPr>
          <p:nvPr>
            <p:ph idx="1"/>
          </p:nvPr>
        </p:nvSpPr>
        <p:spPr/>
        <p:txBody>
          <a:bodyPr>
            <a:normAutofit lnSpcReduction="10000"/>
          </a:bodyPr>
          <a:lstStyle/>
          <a:p>
            <a:r>
              <a:rPr lang="en-US" dirty="0" smtClean="0"/>
              <a:t>Paroxysmal SupraVentricular </a:t>
            </a:r>
            <a:r>
              <a:rPr lang="en-US" dirty="0"/>
              <a:t>T</a:t>
            </a:r>
            <a:r>
              <a:rPr lang="en-US" dirty="0" smtClean="0"/>
              <a:t>achycardia is a type of “short-circuit” arrhythmia. It may result either from atrio-ventricular nodal re-entrant tachycardia or from an accessory pathway, which may occur as part of the Wolff-Parkinson-White syndrome. Patients with PSVT typically describe a rapid, or racing, regular heartbeat (between 130 and 230 beats per minute) that starts and stops abruptly. Prevalence approximately 2 in 1,000. </a:t>
            </a:r>
            <a:endParaRPr lang="en-US" dirty="0"/>
          </a:p>
        </p:txBody>
      </p:sp>
    </p:spTree>
    <p:extLst>
      <p:ext uri="{BB962C8B-B14F-4D97-AF65-F5344CB8AC3E}">
        <p14:creationId xmlns:p14="http://schemas.microsoft.com/office/powerpoint/2010/main" val="16691814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POTS</a:t>
            </a:r>
            <a:endParaRPr lang="en-US" b="1" dirty="0"/>
          </a:p>
        </p:txBody>
      </p:sp>
      <p:sp>
        <p:nvSpPr>
          <p:cNvPr id="3" name="Content Placeholder 2"/>
          <p:cNvSpPr>
            <a:spLocks noGrp="1"/>
          </p:cNvSpPr>
          <p:nvPr>
            <p:ph idx="1"/>
          </p:nvPr>
        </p:nvSpPr>
        <p:spPr/>
        <p:txBody>
          <a:bodyPr/>
          <a:lstStyle/>
          <a:p>
            <a:r>
              <a:rPr lang="en-US" dirty="0" smtClean="0"/>
              <a:t>Postural </a:t>
            </a:r>
            <a:r>
              <a:rPr lang="en-US" dirty="0"/>
              <a:t>O</a:t>
            </a:r>
            <a:r>
              <a:rPr lang="en-US" dirty="0" smtClean="0"/>
              <a:t>rthostatic </a:t>
            </a:r>
            <a:r>
              <a:rPr lang="en-US" dirty="0"/>
              <a:t>T</a:t>
            </a:r>
            <a:r>
              <a:rPr lang="en-US" dirty="0" smtClean="0"/>
              <a:t>achycardia </a:t>
            </a:r>
            <a:r>
              <a:rPr lang="en-US" dirty="0"/>
              <a:t>S</a:t>
            </a:r>
            <a:r>
              <a:rPr lang="en-US" dirty="0" smtClean="0"/>
              <a:t>yndrome is a disorder marked by abnormal blood circulation and blood flow to the brain and heart when standing up from the lying position, causing severe lightheadedness, fainting and a rapid heart rate. Patients </a:t>
            </a:r>
            <a:r>
              <a:rPr lang="en-US" dirty="0" smtClean="0"/>
              <a:t>are instructed </a:t>
            </a:r>
            <a:r>
              <a:rPr lang="en-US" dirty="0" smtClean="0"/>
              <a:t>to eat a teaspoon of salt every morning. Prevalence is unknown. Five times more common in women than in men.</a:t>
            </a:r>
            <a:endParaRPr lang="en-US" dirty="0"/>
          </a:p>
        </p:txBody>
      </p:sp>
    </p:spTree>
    <p:extLst>
      <p:ext uri="{BB962C8B-B14F-4D97-AF65-F5344CB8AC3E}">
        <p14:creationId xmlns:p14="http://schemas.microsoft.com/office/powerpoint/2010/main" val="37153498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 Case Histories</a:t>
            </a:r>
            <a:endParaRPr lang="en-US" b="1" dirty="0"/>
          </a:p>
        </p:txBody>
      </p:sp>
      <p:sp>
        <p:nvSpPr>
          <p:cNvPr id="3" name="TextBox 2"/>
          <p:cNvSpPr txBox="1"/>
          <p:nvPr/>
        </p:nvSpPr>
        <p:spPr>
          <a:xfrm>
            <a:off x="685800" y="1524000"/>
            <a:ext cx="7772400" cy="5016758"/>
          </a:xfrm>
          <a:prstGeom prst="rect">
            <a:avLst/>
          </a:prstGeom>
          <a:noFill/>
        </p:spPr>
        <p:txBody>
          <a:bodyPr wrap="square" rtlCol="0">
            <a:spAutoFit/>
          </a:bodyPr>
          <a:lstStyle/>
          <a:p>
            <a:pPr algn="ctr"/>
            <a:r>
              <a:rPr lang="en-US" sz="3200" b="1" u="sng" dirty="0" smtClean="0"/>
              <a:t>PSVT</a:t>
            </a:r>
          </a:p>
          <a:p>
            <a:pPr algn="ctr"/>
            <a:r>
              <a:rPr lang="en-US" sz="3200" b="1" dirty="0" smtClean="0"/>
              <a:t>62 y.o. Male</a:t>
            </a:r>
            <a:endParaRPr lang="en-US" sz="3200" b="1" dirty="0"/>
          </a:p>
          <a:p>
            <a:pPr algn="ctr"/>
            <a:r>
              <a:rPr lang="en-US" sz="3200" b="1" dirty="0" smtClean="0"/>
              <a:t>Low Back Pain</a:t>
            </a:r>
          </a:p>
          <a:p>
            <a:pPr algn="ctr"/>
            <a:r>
              <a:rPr lang="en-US" sz="3200" b="1" dirty="0" smtClean="0"/>
              <a:t>Thrown from convertible at 70 m.p.h. age 21</a:t>
            </a:r>
          </a:p>
          <a:p>
            <a:pPr algn="ctr"/>
            <a:endParaRPr lang="en-US" sz="3200" b="1" dirty="0"/>
          </a:p>
          <a:p>
            <a:pPr algn="ctr"/>
            <a:r>
              <a:rPr lang="en-US" sz="3200" b="1" u="sng" dirty="0" smtClean="0"/>
              <a:t>POTS</a:t>
            </a:r>
          </a:p>
          <a:p>
            <a:pPr algn="ctr"/>
            <a:r>
              <a:rPr lang="en-US" sz="3200" b="1" dirty="0" smtClean="0"/>
              <a:t>22 </a:t>
            </a:r>
            <a:r>
              <a:rPr lang="en-US" sz="3200" b="1" dirty="0"/>
              <a:t>y</a:t>
            </a:r>
            <a:r>
              <a:rPr lang="en-US" sz="3200" b="1" dirty="0" smtClean="0"/>
              <a:t>.o. Female</a:t>
            </a:r>
            <a:endParaRPr lang="en-US" sz="3200" b="1" dirty="0"/>
          </a:p>
          <a:p>
            <a:pPr algn="ctr"/>
            <a:r>
              <a:rPr lang="en-US" sz="3200" b="1" dirty="0" smtClean="0"/>
              <a:t>Migraine</a:t>
            </a:r>
          </a:p>
          <a:p>
            <a:pPr algn="ctr"/>
            <a:r>
              <a:rPr lang="en-US" sz="3200" b="1" dirty="0" smtClean="0"/>
              <a:t>Low Back Pain</a:t>
            </a:r>
          </a:p>
          <a:p>
            <a:pPr algn="ctr"/>
            <a:r>
              <a:rPr lang="en-US" sz="3200" b="1" dirty="0" smtClean="0"/>
              <a:t>Blow over Right Eye requiring stitches age 7</a:t>
            </a:r>
            <a:endParaRPr lang="en-US" sz="3200" b="1" dirty="0"/>
          </a:p>
        </p:txBody>
      </p:sp>
    </p:spTree>
    <p:extLst>
      <p:ext uri="{BB962C8B-B14F-4D97-AF65-F5344CB8AC3E}">
        <p14:creationId xmlns:p14="http://schemas.microsoft.com/office/powerpoint/2010/main" val="27249448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237" y="1447800"/>
            <a:ext cx="6865937" cy="517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b="1" dirty="0" smtClean="0"/>
              <a:t>B. Thermography</a:t>
            </a:r>
            <a:br>
              <a:rPr lang="en-US" b="1" dirty="0" smtClean="0"/>
            </a:br>
            <a:r>
              <a:rPr lang="en-US" b="1" dirty="0" smtClean="0"/>
              <a:t>PSVT</a:t>
            </a:r>
            <a:endParaRPr lang="en-US" b="1" dirty="0"/>
          </a:p>
        </p:txBody>
      </p:sp>
    </p:spTree>
    <p:extLst>
      <p:ext uri="{BB962C8B-B14F-4D97-AF65-F5344CB8AC3E}">
        <p14:creationId xmlns:p14="http://schemas.microsoft.com/office/powerpoint/2010/main" val="41636684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238" y="1447800"/>
            <a:ext cx="6865937" cy="526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smtClean="0"/>
              <a:t>POTS</a:t>
            </a:r>
            <a:endParaRPr lang="en-US" b="1" dirty="0"/>
          </a:p>
        </p:txBody>
      </p:sp>
    </p:spTree>
    <p:extLst>
      <p:ext uri="{BB962C8B-B14F-4D97-AF65-F5344CB8AC3E}">
        <p14:creationId xmlns:p14="http://schemas.microsoft.com/office/powerpoint/2010/main" val="34226849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417" y="609600"/>
            <a:ext cx="6865937"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237" y="3962400"/>
            <a:ext cx="6865937" cy="272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618705" y="103203"/>
            <a:ext cx="1905000" cy="381000"/>
          </a:xfrm>
          <a:prstGeom prst="rect">
            <a:avLst/>
          </a:prstGeom>
          <a:noFill/>
        </p:spPr>
        <p:txBody>
          <a:bodyPr wrap="square" rtlCol="0">
            <a:spAutoFit/>
          </a:bodyPr>
          <a:lstStyle/>
          <a:p>
            <a:pPr algn="ctr"/>
            <a:r>
              <a:rPr lang="en-US" b="1" dirty="0" smtClean="0"/>
              <a:t>PSVT</a:t>
            </a:r>
            <a:endParaRPr lang="en-US" b="1" dirty="0"/>
          </a:p>
        </p:txBody>
      </p:sp>
      <p:sp>
        <p:nvSpPr>
          <p:cNvPr id="3" name="TextBox 2"/>
          <p:cNvSpPr txBox="1"/>
          <p:nvPr/>
        </p:nvSpPr>
        <p:spPr>
          <a:xfrm>
            <a:off x="4037805" y="3429000"/>
            <a:ext cx="1066800" cy="369332"/>
          </a:xfrm>
          <a:prstGeom prst="rect">
            <a:avLst/>
          </a:prstGeom>
          <a:noFill/>
        </p:spPr>
        <p:txBody>
          <a:bodyPr wrap="square" rtlCol="0">
            <a:spAutoFit/>
          </a:bodyPr>
          <a:lstStyle/>
          <a:p>
            <a:pPr algn="ctr"/>
            <a:r>
              <a:rPr lang="en-US" b="1" dirty="0" smtClean="0"/>
              <a:t>POTS</a:t>
            </a:r>
            <a:endParaRPr lang="en-US" b="1" dirty="0"/>
          </a:p>
        </p:txBody>
      </p:sp>
    </p:spTree>
    <p:extLst>
      <p:ext uri="{BB962C8B-B14F-4D97-AF65-F5344CB8AC3E}">
        <p14:creationId xmlns:p14="http://schemas.microsoft.com/office/powerpoint/2010/main" val="59468711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t>C. 10 Step Cervical Leg Check Protocol</a:t>
            </a:r>
            <a:endParaRPr lang="en-US" b="1" dirty="0"/>
          </a:p>
        </p:txBody>
      </p:sp>
      <p:sp>
        <p:nvSpPr>
          <p:cNvPr id="3" name="TextBox 2"/>
          <p:cNvSpPr txBox="1"/>
          <p:nvPr/>
        </p:nvSpPr>
        <p:spPr>
          <a:xfrm>
            <a:off x="304800" y="990600"/>
            <a:ext cx="8534400" cy="5632311"/>
          </a:xfrm>
          <a:prstGeom prst="rect">
            <a:avLst/>
          </a:prstGeom>
          <a:noFill/>
        </p:spPr>
        <p:txBody>
          <a:bodyPr wrap="square" rtlCol="0">
            <a:spAutoFit/>
          </a:bodyPr>
          <a:lstStyle/>
          <a:p>
            <a:pPr algn="ctr"/>
            <a:r>
              <a:rPr lang="en-US" b="1" dirty="0" smtClean="0"/>
              <a:t>BurconChiropractic.com     Information     Doctors of Chiropractic     Protocol</a:t>
            </a:r>
          </a:p>
          <a:p>
            <a:r>
              <a:rPr lang="en-US" b="1" dirty="0" smtClean="0"/>
              <a:t>                                                                            	</a:t>
            </a:r>
            <a:r>
              <a:rPr lang="en-US" b="1" u="sng" dirty="0" smtClean="0"/>
              <a:t>PSVT</a:t>
            </a:r>
            <a:r>
              <a:rPr lang="en-US" b="1" dirty="0" smtClean="0"/>
              <a:t>                          </a:t>
            </a:r>
            <a:r>
              <a:rPr lang="en-US" b="1" u="sng" dirty="0" smtClean="0"/>
              <a:t>POTS</a:t>
            </a:r>
          </a:p>
          <a:p>
            <a:pPr marL="342900" indent="-342900">
              <a:buAutoNum type="arabicPeriod"/>
            </a:pPr>
            <a:r>
              <a:rPr lang="en-US" b="1" dirty="0" smtClean="0"/>
              <a:t>Notate Relative </a:t>
            </a:r>
            <a:r>
              <a:rPr lang="en-US" b="1" dirty="0"/>
              <a:t>S</a:t>
            </a:r>
            <a:r>
              <a:rPr lang="en-US" b="1" dirty="0" smtClean="0"/>
              <a:t>hort Leg*		1” R		½” R</a:t>
            </a:r>
          </a:p>
          <a:p>
            <a:pPr marL="342900" indent="-342900">
              <a:buAutoNum type="arabicPeriod"/>
            </a:pPr>
            <a:r>
              <a:rPr lang="en-US" b="1" dirty="0" smtClean="0"/>
              <a:t>Cervical Syndrome Test**		Negative		Negative</a:t>
            </a:r>
          </a:p>
          <a:p>
            <a:pPr marL="342900" indent="-342900">
              <a:buAutoNum type="arabicPeriod"/>
            </a:pPr>
            <a:r>
              <a:rPr lang="en-US" b="1" dirty="0" smtClean="0"/>
              <a:t>C1 (Atlas)				C1 R++***	Negative</a:t>
            </a:r>
          </a:p>
          <a:p>
            <a:pPr marL="342900" indent="-342900">
              <a:buAutoNum type="arabicPeriod"/>
            </a:pPr>
            <a:r>
              <a:rPr lang="en-US" b="1" dirty="0" smtClean="0"/>
              <a:t>C2 (Axis)				Negative		C2 R</a:t>
            </a:r>
          </a:p>
          <a:p>
            <a:pPr marL="342900" indent="-342900">
              <a:buAutoNum type="arabicPeriod"/>
            </a:pPr>
            <a:r>
              <a:rPr lang="en-US" b="1" dirty="0" smtClean="0"/>
              <a:t>C3					Negative		Negative</a:t>
            </a:r>
          </a:p>
          <a:p>
            <a:pPr marL="342900" indent="-342900">
              <a:buAutoNum type="arabicPeriod"/>
            </a:pPr>
            <a:r>
              <a:rPr lang="en-US" b="1" dirty="0" smtClean="0"/>
              <a:t>C4					Negative		Negative</a:t>
            </a:r>
          </a:p>
          <a:p>
            <a:pPr marL="342900" indent="-342900">
              <a:buAutoNum type="arabicPeriod"/>
            </a:pPr>
            <a:r>
              <a:rPr lang="en-US" b="1" dirty="0" smtClean="0"/>
              <a:t>C5					C5 R+		Negative</a:t>
            </a:r>
          </a:p>
          <a:p>
            <a:pPr marL="342900" indent="-342900">
              <a:buAutoNum type="arabicPeriod"/>
            </a:pPr>
            <a:r>
              <a:rPr lang="en-US" b="1" dirty="0" smtClean="0"/>
              <a:t>C6					Negative		Negative</a:t>
            </a:r>
          </a:p>
          <a:p>
            <a:pPr marL="342900" indent="-342900">
              <a:buAutoNum type="arabicPeriod"/>
            </a:pPr>
            <a:r>
              <a:rPr lang="en-US" b="1" dirty="0" smtClean="0"/>
              <a:t>C7					Negative		Negative</a:t>
            </a:r>
          </a:p>
          <a:p>
            <a:pPr marL="342900" indent="-342900">
              <a:buAutoNum type="arabicPeriod"/>
            </a:pPr>
            <a:r>
              <a:rPr lang="en-US" b="1" dirty="0" smtClean="0"/>
              <a:t>Adjustment Algorithm****		C1 (Atlas)		C2 (Axis)</a:t>
            </a:r>
          </a:p>
          <a:p>
            <a:r>
              <a:rPr lang="en-US" b="1" dirty="0" smtClean="0"/>
              <a:t>*       Measure to closest 1/8”</a:t>
            </a:r>
          </a:p>
          <a:p>
            <a:r>
              <a:rPr lang="en-US" b="1" dirty="0" smtClean="0"/>
              <a:t>**     Most significant chiropractic test</a:t>
            </a:r>
          </a:p>
          <a:p>
            <a:r>
              <a:rPr lang="en-US" b="1" dirty="0" smtClean="0"/>
              <a:t>***   1/8” – ½” R (Right) or L(Left); 5/8” – 1” +; 1 1/8” – 1 ½” ++; 1 5/8” – 2” +++</a:t>
            </a:r>
          </a:p>
          <a:p>
            <a:r>
              <a:rPr lang="en-US" b="1" dirty="0" smtClean="0"/>
              <a:t>**** When one segment goes shorter than any other, adjust it, rest, re-check</a:t>
            </a:r>
          </a:p>
          <a:p>
            <a:r>
              <a:rPr lang="en-US" b="1" dirty="0"/>
              <a:t> </a:t>
            </a:r>
            <a:r>
              <a:rPr lang="en-US" b="1" dirty="0" smtClean="0"/>
              <a:t>         When two segments go short equally, adjust both, lower one first, rest, recheck</a:t>
            </a:r>
          </a:p>
          <a:p>
            <a:r>
              <a:rPr lang="en-US" b="1" dirty="0"/>
              <a:t> </a:t>
            </a:r>
            <a:r>
              <a:rPr lang="en-US" b="1" dirty="0" smtClean="0"/>
              <a:t>         Always correlate leg checks with x-rays (subluxation may vary one level)</a:t>
            </a:r>
          </a:p>
          <a:p>
            <a:r>
              <a:rPr lang="en-US" b="1" dirty="0"/>
              <a:t> </a:t>
            </a:r>
            <a:r>
              <a:rPr lang="en-US" b="1" dirty="0" smtClean="0"/>
              <a:t>         Always adjust upper cervicals last (no exceptions)</a:t>
            </a:r>
          </a:p>
          <a:p>
            <a:r>
              <a:rPr lang="en-US" b="1" dirty="0"/>
              <a:t> </a:t>
            </a:r>
            <a:r>
              <a:rPr lang="en-US" b="1" dirty="0" smtClean="0"/>
              <a:t>         When relative short leg changes sides, there are two major vertebral subluxations</a:t>
            </a:r>
            <a:endParaRPr lang="en-US" b="1" dirty="0"/>
          </a:p>
        </p:txBody>
      </p:sp>
    </p:spTree>
    <p:extLst>
      <p:ext uri="{BB962C8B-B14F-4D97-AF65-F5344CB8AC3E}">
        <p14:creationId xmlns:p14="http://schemas.microsoft.com/office/powerpoint/2010/main" val="206200612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787</TotalTime>
  <Words>573</Words>
  <Application>Microsoft Macintosh PowerPoint</Application>
  <PresentationFormat>On-screen Show (4:3)</PresentationFormat>
  <Paragraphs>80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Correlative Findings in  Cervical Specific Chiropractic  Pattern Analysis Utilizing  Paraspinal Thermography,  Leg Length Inequality and  Heart Rate Variability (HRV) in  Two Patients with Tachycardia  Michael T. Burcon, B.Ph., D.C. </vt:lpstr>
      <vt:lpstr>Your Amazing Heart HRV describes the changes in timing between heart beats, between R waves on a ECG. It is measured 1,000 times per second. Generally, high HRV is considered healthy, allowing the individual to adapt to their environment.  The heart will beat without innervation. It beats about 100,000 times per day. It is influenced as much by chemicals as by electricity. It rarely gets cancer because the cells do not divide in an adult. You have 60,000 miles of blood vessels.</vt:lpstr>
      <vt:lpstr>PSVT</vt:lpstr>
      <vt:lpstr>POTS</vt:lpstr>
      <vt:lpstr>A. Case Histories</vt:lpstr>
      <vt:lpstr>B. Thermography PSVT</vt:lpstr>
      <vt:lpstr>POTS</vt:lpstr>
      <vt:lpstr>PowerPoint Presentation</vt:lpstr>
      <vt:lpstr>C. 10 Step Cervical Leg Check Protocol</vt:lpstr>
      <vt:lpstr>PowerPoint Presentation</vt:lpstr>
      <vt:lpstr>PowerPoint Presentation</vt:lpstr>
      <vt:lpstr>PSVT</vt:lpstr>
      <vt:lpstr>D. Modified Blair/Pierce X-Ray Analysis PSVT C1 ASR; C5 PLI</vt:lpstr>
      <vt:lpstr>POTS  C1 PIL; C2 PRI; C5 PRI</vt:lpstr>
      <vt:lpstr>Correlation</vt:lpstr>
      <vt:lpstr>  Results  PSVT Low Back Pain Resolved Heart Ablation Surgery Cancelled  POTS Migraines Resolved Low Back Pain Exacerbated from Fall on Ice POTS Unchanged  </vt:lpstr>
      <vt:lpstr>46 y.o. Female; Lumbago, Vertigo, Tinnitus, Cervicalgia, Migraines, POTS Pulse:  71 – 217 b.p.m.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Correlative Findings in  Cervical Specific Chiropractic  Pattern Analysis Utilizing  Paraspinal Thermography,  Leg Length Inequality and  Heart Rate Variability in  Two Patients with Tachycardia</dc:title>
  <dc:creator>Dr Mike</dc:creator>
  <cp:lastModifiedBy>MICHAEL BURCON</cp:lastModifiedBy>
  <cp:revision>34</cp:revision>
  <dcterms:created xsi:type="dcterms:W3CDTF">2014-06-02T15:48:41Z</dcterms:created>
  <dcterms:modified xsi:type="dcterms:W3CDTF">2014-10-16T14:41:55Z</dcterms:modified>
</cp:coreProperties>
</file>