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4"/>
  </p:notesMasterIdLst>
  <p:sldIdLst>
    <p:sldId id="316" r:id="rId2"/>
    <p:sldId id="326" r:id="rId3"/>
    <p:sldId id="318" r:id="rId4"/>
    <p:sldId id="263" r:id="rId5"/>
    <p:sldId id="319" r:id="rId6"/>
    <p:sldId id="328" r:id="rId7"/>
    <p:sldId id="302" r:id="rId8"/>
    <p:sldId id="321" r:id="rId9"/>
    <p:sldId id="304" r:id="rId10"/>
    <p:sldId id="305" r:id="rId11"/>
    <p:sldId id="306" r:id="rId12"/>
    <p:sldId id="307" r:id="rId13"/>
    <p:sldId id="320" r:id="rId14"/>
    <p:sldId id="293" r:id="rId15"/>
    <p:sldId id="323" r:id="rId16"/>
    <p:sldId id="324" r:id="rId17"/>
    <p:sldId id="271" r:id="rId18"/>
    <p:sldId id="325" r:id="rId19"/>
    <p:sldId id="317" r:id="rId20"/>
    <p:sldId id="322" r:id="rId21"/>
    <p:sldId id="327" r:id="rId22"/>
    <p:sldId id="274" r:id="rId23"/>
    <p:sldId id="273" r:id="rId24"/>
    <p:sldId id="275" r:id="rId25"/>
    <p:sldId id="272" r:id="rId26"/>
    <p:sldId id="277" r:id="rId27"/>
    <p:sldId id="289" r:id="rId28"/>
    <p:sldId id="276" r:id="rId29"/>
    <p:sldId id="278" r:id="rId30"/>
    <p:sldId id="281" r:id="rId31"/>
    <p:sldId id="282" r:id="rId32"/>
    <p:sldId id="283" r:id="rId33"/>
    <p:sldId id="284" r:id="rId34"/>
    <p:sldId id="285" r:id="rId35"/>
    <p:sldId id="288" r:id="rId36"/>
    <p:sldId id="290" r:id="rId37"/>
    <p:sldId id="291" r:id="rId38"/>
    <p:sldId id="299" r:id="rId39"/>
    <p:sldId id="300" r:id="rId40"/>
    <p:sldId id="309" r:id="rId41"/>
    <p:sldId id="313" r:id="rId42"/>
    <p:sldId id="314" r:id="rId43"/>
  </p:sldIdLst>
  <p:sldSz cx="13004800" cy="9753600"/>
  <p:notesSz cx="6858000" cy="9144000"/>
  <p:defaultTextStyle>
    <a:lvl1pPr defTabSz="457200">
      <a:defRPr sz="1200">
        <a:latin typeface="Helvetica"/>
        <a:ea typeface="Helvetica"/>
        <a:cs typeface="Helvetica"/>
        <a:sym typeface="Helvetica"/>
      </a:defRPr>
    </a:lvl1pPr>
    <a:lvl2pPr indent="228600" defTabSz="457200">
      <a:defRPr sz="1200">
        <a:latin typeface="Helvetica"/>
        <a:ea typeface="Helvetica"/>
        <a:cs typeface="Helvetica"/>
        <a:sym typeface="Helvetica"/>
      </a:defRPr>
    </a:lvl2pPr>
    <a:lvl3pPr indent="457200" defTabSz="457200">
      <a:defRPr sz="1200">
        <a:latin typeface="Helvetica"/>
        <a:ea typeface="Helvetica"/>
        <a:cs typeface="Helvetica"/>
        <a:sym typeface="Helvetica"/>
      </a:defRPr>
    </a:lvl3pPr>
    <a:lvl4pPr indent="685800" defTabSz="457200">
      <a:defRPr sz="1200">
        <a:latin typeface="Helvetica"/>
        <a:ea typeface="Helvetica"/>
        <a:cs typeface="Helvetica"/>
        <a:sym typeface="Helvetica"/>
      </a:defRPr>
    </a:lvl4pPr>
    <a:lvl5pPr indent="914400" defTabSz="457200">
      <a:defRPr sz="1200">
        <a:latin typeface="Helvetica"/>
        <a:ea typeface="Helvetica"/>
        <a:cs typeface="Helvetica"/>
        <a:sym typeface="Helvetica"/>
      </a:defRPr>
    </a:lvl5pPr>
    <a:lvl6pPr indent="1143000" defTabSz="457200">
      <a:defRPr sz="1200">
        <a:latin typeface="Helvetica"/>
        <a:ea typeface="Helvetica"/>
        <a:cs typeface="Helvetica"/>
        <a:sym typeface="Helvetica"/>
      </a:defRPr>
    </a:lvl6pPr>
    <a:lvl7pPr indent="1371600" defTabSz="457200">
      <a:defRPr sz="1200">
        <a:latin typeface="Helvetica"/>
        <a:ea typeface="Helvetica"/>
        <a:cs typeface="Helvetica"/>
        <a:sym typeface="Helvetica"/>
      </a:defRPr>
    </a:lvl7pPr>
    <a:lvl8pPr indent="1600200" defTabSz="457200">
      <a:defRPr sz="1200">
        <a:latin typeface="Helvetica"/>
        <a:ea typeface="Helvetica"/>
        <a:cs typeface="Helvetica"/>
        <a:sym typeface="Helvetica"/>
      </a:defRPr>
    </a:lvl8pPr>
    <a:lvl9pPr indent="1828800" defTabSz="457200">
      <a:defRPr sz="1200">
        <a:latin typeface="Helvetica"/>
        <a:ea typeface="Helvetica"/>
        <a:cs typeface="Helvetica"/>
        <a:sym typeface="Helvetic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a:font>
          <a:latin typeface="Helvetica Light"/>
          <a:ea typeface="Helvetica Light"/>
          <a:cs typeface="Helvetica Light"/>
        </a:font>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0365C0"/>
          </a:solidFill>
        </a:fill>
      </a:tcStyle>
    </a:firstRow>
  </a:tblStyle>
  <a:tblStyle styleId="{C7B018BB-80A7-4F77-B60F-C8B233D01FF8}" styleName="">
    <a:tblBg/>
    <a:wholeTbl>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a:font>
          <a:latin typeface="Helvetica Light"/>
          <a:ea typeface="Helvetica Light"/>
          <a:cs typeface="Helvetica Light"/>
        </a:font>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00882B"/>
          </a:solidFill>
        </a:fill>
      </a:tcStyle>
    </a:firstRow>
  </a:tblStyle>
  <a:tblStyle styleId="{EEE7283C-3CF3-47DC-8721-378D4A62B228}" styleName="">
    <a:tblBg/>
    <a:wholeTbl>
      <a:tcTxStyle>
        <a:font>
          <a:latin typeface="Helvetica Light"/>
          <a:ea typeface="Helvetica Light"/>
          <a:cs typeface="Helvetica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a:font>
          <a:latin typeface="Helvetica Light"/>
          <a:ea typeface="Helvetica Light"/>
          <a:cs typeface="Helvetica Light"/>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a:font>
          <a:latin typeface="Helvetica Light"/>
          <a:ea typeface="Helvetica Light"/>
          <a:cs typeface="Helvetica Light"/>
        </a:font>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a:font>
          <a:latin typeface="Helvetica Light"/>
          <a:ea typeface="Helvetica Light"/>
          <a:cs typeface="Helvetica Light"/>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8F44A2F1-9E1F-4B54-A3A2-5F16C0AD49E2}" styleName="">
    <a:tblBg/>
    <a:wholeTbl>
      <a:tcTxStyle b="off" i="off">
        <a:fontRef idx="major">
          <a:srgbClr val="000000"/>
        </a:fontRef>
        <a:srgbClr val="000000"/>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Ref idx="maj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Col>
    <a:lastRow>
      <a:tcTxStyle b="off" i="off">
        <a:fontRef idx="maj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lastRow>
    <a:firstRow>
      <a:tcTxStyle b="off" i="off">
        <a:fontRef idx="major">
          <a:srgbClr val="FFFFFF"/>
        </a:fontRef>
        <a:srgbClr val="FFFFFF"/>
      </a:tcTxStyle>
      <a:tcStyle>
        <a:tcBdr>
          <a:left>
            <a:ln w="25400" cap="flat">
              <a:solidFill>
                <a:srgbClr val="000000"/>
              </a:solidFill>
              <a:prstDash val="solid"/>
              <a:miter lim="400000"/>
            </a:ln>
          </a:left>
          <a:right>
            <a:ln w="25400" cap="flat">
              <a:solidFill>
                <a:srgbClr val="000000"/>
              </a:solidFill>
              <a:prstDash val="solid"/>
              <a:miter lim="400000"/>
            </a:ln>
          </a:right>
          <a:top>
            <a:ln w="25400" cap="flat">
              <a:solidFill>
                <a:srgbClr val="000000"/>
              </a:solidFill>
              <a:prstDash val="solid"/>
              <a:miter lim="400000"/>
            </a:ln>
          </a:top>
          <a:bottom>
            <a:ln w="25400" cap="flat">
              <a:solidFill>
                <a:srgbClr val="000000"/>
              </a:solidFill>
              <a:prstDash val="solid"/>
              <a:miter lim="400000"/>
            </a:ln>
          </a:bottom>
          <a:insideH>
            <a:ln w="25400" cap="flat">
              <a:solidFill>
                <a:srgbClr val="000000"/>
              </a:solidFill>
              <a:prstDash val="solid"/>
              <a:miter lim="400000"/>
            </a:ln>
          </a:insideH>
          <a:insideV>
            <a:ln w="25400" cap="flat">
              <a:solidFill>
                <a:srgbClr val="000000"/>
              </a:solidFill>
              <a:prstDash val="solid"/>
              <a:miter lim="400000"/>
            </a:ln>
          </a:insideV>
        </a:tcBdr>
      </a:tcStyle>
    </a:firstRow>
  </a:tblStyle>
  <a:tblStyle styleId="{D51ADE6A-740E-44AE-83CC-AE7238B6C88D}"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C5C7C9">
              <a:alpha val="30000"/>
            </a:srgbClr>
          </a:solidFill>
        </a:fill>
      </a:tcStyle>
    </a:band2H>
    <a:firstCol>
      <a:tcTxStyle b="off" i="off">
        <a:fontRef idx="minor">
          <a:srgbClr val="000000"/>
        </a:fontRef>
        <a:srgbClr val="000000"/>
      </a:tcTxStyle>
      <a:tcStyle>
        <a:tcBdr>
          <a:left>
            <a:ln w="28575"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000000">
              <a:alpha val="25000"/>
            </a:srgbClr>
          </a:solidFill>
        </a:fill>
      </a:tcStyle>
    </a:firstCol>
    <a:la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28575"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000000">
              <a:alpha val="25000"/>
            </a:srgbClr>
          </a:solidFill>
        </a:fill>
      </a:tcStyle>
    </a:lastRow>
    <a:firstRow>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8575"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000000">
              <a:alpha val="25000"/>
            </a:srgb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55" d="100"/>
          <a:sy n="55" d="100"/>
        </p:scale>
        <p:origin x="-1752" y="-120"/>
      </p:cViewPr>
      <p:guideLst>
        <p:guide orient="horz" pos="3072"/>
        <p:guide pos="40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notesMaster" Target="notesMasters/notesMaster1.xml"/><Relationship Id="rId45" Type="http://schemas.openxmlformats.org/officeDocument/2006/relationships/printerSettings" Target="printerSettings/printerSettings1.bin"/></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4" name="Shape 44"/>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5" name="Shape 45"/>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689524282"/>
      </p:ext>
    </p:extLst>
  </p:cSld>
  <p:clrMap bg1="lt1" tx1="dk1" bg2="lt2" tx2="dk2" accent1="accent1" accent2="accent2" accent3="accent3" accent4="accent4" accent5="accent5" accent6="accent6" hlink="hlink" folHlink="folHlink"/>
  <p:notesStyle>
    <a:lvl1pPr defTabSz="584200">
      <a:defRPr sz="2200">
        <a:latin typeface="Lucida Grande"/>
        <a:ea typeface="Lucida Grande"/>
        <a:cs typeface="Lucida Grande"/>
        <a:sym typeface="Lucida Grande"/>
      </a:defRPr>
    </a:lvl1pPr>
    <a:lvl2pPr indent="228600" defTabSz="584200">
      <a:defRPr sz="2200">
        <a:latin typeface="Lucida Grande"/>
        <a:ea typeface="Lucida Grande"/>
        <a:cs typeface="Lucida Grande"/>
        <a:sym typeface="Lucida Grande"/>
      </a:defRPr>
    </a:lvl2pPr>
    <a:lvl3pPr indent="457200" defTabSz="584200">
      <a:defRPr sz="2200">
        <a:latin typeface="Lucida Grande"/>
        <a:ea typeface="Lucida Grande"/>
        <a:cs typeface="Lucida Grande"/>
        <a:sym typeface="Lucida Grande"/>
      </a:defRPr>
    </a:lvl3pPr>
    <a:lvl4pPr indent="685800" defTabSz="584200">
      <a:defRPr sz="2200">
        <a:latin typeface="Lucida Grande"/>
        <a:ea typeface="Lucida Grande"/>
        <a:cs typeface="Lucida Grande"/>
        <a:sym typeface="Lucida Grande"/>
      </a:defRPr>
    </a:lvl4pPr>
    <a:lvl5pPr indent="914400" defTabSz="584200">
      <a:defRPr sz="2200">
        <a:latin typeface="Lucida Grande"/>
        <a:ea typeface="Lucida Grande"/>
        <a:cs typeface="Lucida Grande"/>
        <a:sym typeface="Lucida Grande"/>
      </a:defRPr>
    </a:lvl5pPr>
    <a:lvl6pPr indent="1143000" defTabSz="584200">
      <a:defRPr sz="2200">
        <a:latin typeface="Lucida Grande"/>
        <a:ea typeface="Lucida Grande"/>
        <a:cs typeface="Lucida Grande"/>
        <a:sym typeface="Lucida Grande"/>
      </a:defRPr>
    </a:lvl6pPr>
    <a:lvl7pPr indent="1371600" defTabSz="584200">
      <a:defRPr sz="2200">
        <a:latin typeface="Lucida Grande"/>
        <a:ea typeface="Lucida Grande"/>
        <a:cs typeface="Lucida Grande"/>
        <a:sym typeface="Lucida Grande"/>
      </a:defRPr>
    </a:lvl7pPr>
    <a:lvl8pPr indent="1600200" defTabSz="584200">
      <a:defRPr sz="2200">
        <a:latin typeface="Lucida Grande"/>
        <a:ea typeface="Lucida Grande"/>
        <a:cs typeface="Lucida Grande"/>
        <a:sym typeface="Lucida Grande"/>
      </a:defRPr>
    </a:lvl8pPr>
    <a:lvl9pPr indent="1828800" defTabSz="584200">
      <a:defRPr sz="2200">
        <a:latin typeface="Lucida Grande"/>
        <a:ea typeface="Lucida Grande"/>
        <a:cs typeface="Lucida Grande"/>
        <a:sym typeface="Lucida Grande"/>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Harder to correct.</a:t>
            </a:r>
            <a:r>
              <a:rPr lang="en-US" baseline="0" dirty="0" smtClean="0"/>
              <a:t> Adjustments against boney lock of atlas articulation. Have to use torque to separate them. </a:t>
            </a:r>
            <a:endParaRPr lang="en-US" dirty="0"/>
          </a:p>
        </p:txBody>
      </p:sp>
    </p:spTree>
    <p:extLst>
      <p:ext uri="{BB962C8B-B14F-4D97-AF65-F5344CB8AC3E}">
        <p14:creationId xmlns:p14="http://schemas.microsoft.com/office/powerpoint/2010/main" val="38536245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Will make you dizzy</a:t>
            </a:r>
            <a:endParaRPr lang="en-US" dirty="0"/>
          </a:p>
        </p:txBody>
      </p:sp>
    </p:spTree>
    <p:extLst>
      <p:ext uri="{BB962C8B-B14F-4D97-AF65-F5344CB8AC3E}">
        <p14:creationId xmlns:p14="http://schemas.microsoft.com/office/powerpoint/2010/main" val="33084663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18881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Can be done with patient</a:t>
            </a:r>
            <a:r>
              <a:rPr lang="en-US" baseline="0" dirty="0" smtClean="0"/>
              <a:t> prone or supine. </a:t>
            </a:r>
            <a:endParaRPr lang="en-US" dirty="0"/>
          </a:p>
        </p:txBody>
      </p:sp>
    </p:spTree>
    <p:extLst>
      <p:ext uri="{BB962C8B-B14F-4D97-AF65-F5344CB8AC3E}">
        <p14:creationId xmlns:p14="http://schemas.microsoft.com/office/powerpoint/2010/main" val="10772145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mtClean="0"/>
              <a:t>Thanks Fred.</a:t>
            </a:r>
            <a:endParaRPr lang="en-US"/>
          </a:p>
        </p:txBody>
      </p:sp>
    </p:spTree>
    <p:extLst>
      <p:ext uri="{BB962C8B-B14F-4D97-AF65-F5344CB8AC3E}">
        <p14:creationId xmlns:p14="http://schemas.microsoft.com/office/powerpoint/2010/main" val="1077972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Title &amp; Subtitle">
    <p:spTree>
      <p:nvGrpSpPr>
        <p:cNvPr id="1" name=""/>
        <p:cNvGrpSpPr/>
        <p:nvPr/>
      </p:nvGrpSpPr>
      <p:grpSpPr>
        <a:xfrm>
          <a:off x="0" y="0"/>
          <a:ext cx="0" cy="0"/>
          <a:chOff x="0" y="0"/>
          <a:chExt cx="0" cy="0"/>
        </a:xfrm>
      </p:grpSpPr>
      <p:sp>
        <p:nvSpPr>
          <p:cNvPr id="5" name="Shape 5"/>
          <p:cNvSpPr>
            <a:spLocks noGrp="1"/>
          </p:cNvSpPr>
          <p:nvPr>
            <p:ph type="title"/>
          </p:nvPr>
        </p:nvSpPr>
        <p:spPr>
          <a:xfrm>
            <a:off x="1270000" y="1638300"/>
            <a:ext cx="10464800" cy="3302000"/>
          </a:xfrm>
          <a:prstGeom prst="rect">
            <a:avLst/>
          </a:prstGeom>
        </p:spPr>
        <p:txBody>
          <a:bodyPr lIns="0" tIns="0" rIns="0" bIns="0" anchor="b"/>
          <a:lstStyle/>
          <a:p>
            <a:pPr lvl="0">
              <a:defRPr sz="1800"/>
            </a:pPr>
            <a:r>
              <a:rPr sz="8400"/>
              <a:t>Title Text</a:t>
            </a:r>
          </a:p>
        </p:txBody>
      </p:sp>
      <p:sp>
        <p:nvSpPr>
          <p:cNvPr id="6" name="Shape 6"/>
          <p:cNvSpPr>
            <a:spLocks noGrp="1"/>
          </p:cNvSpPr>
          <p:nvPr>
            <p:ph type="body" idx="1"/>
          </p:nvPr>
        </p:nvSpPr>
        <p:spPr>
          <a:xfrm>
            <a:off x="1270000" y="5029200"/>
            <a:ext cx="10464800" cy="1130300"/>
          </a:xfrm>
          <a:prstGeom prst="rect">
            <a:avLst/>
          </a:prstGeom>
        </p:spPr>
        <p:txBody>
          <a:bodyPr lIns="0" tIns="0" rIns="0" bIns="0" anchor="t"/>
          <a:lstStyle>
            <a:lvl1pPr marL="0" indent="0" algn="ctr">
              <a:spcBef>
                <a:spcPts val="0"/>
              </a:spcBef>
              <a:buSzTx/>
              <a:buNone/>
              <a:defRPr sz="3600"/>
            </a:lvl1pPr>
            <a:lvl2pPr marL="0" indent="0" algn="ctr">
              <a:spcBef>
                <a:spcPts val="0"/>
              </a:spcBef>
              <a:buSzTx/>
              <a:buNone/>
              <a:defRPr sz="3600"/>
            </a:lvl2pPr>
            <a:lvl3pPr marL="0" indent="0" algn="ctr">
              <a:spcBef>
                <a:spcPts val="0"/>
              </a:spcBef>
              <a:buSzTx/>
              <a:buNone/>
              <a:defRPr sz="3600"/>
            </a:lvl3pPr>
            <a:lvl4pPr marL="0" indent="0" algn="ctr">
              <a:spcBef>
                <a:spcPts val="0"/>
              </a:spcBef>
              <a:buSzTx/>
              <a:buNone/>
              <a:defRPr sz="3600"/>
            </a:lvl4pPr>
            <a:lvl5pPr marL="0" indent="0" algn="ctr">
              <a:spcBef>
                <a:spcPts val="0"/>
              </a:spcBef>
              <a:buSzTx/>
              <a:buNone/>
              <a:defRPr sz="3600"/>
            </a:lvl5pPr>
          </a:lstStyle>
          <a:p>
            <a:pPr lvl="0">
              <a:defRPr sz="1800"/>
            </a:pPr>
            <a:r>
              <a:rPr sz="3600"/>
              <a:t>Body Level One</a:t>
            </a:r>
          </a:p>
          <a:p>
            <a:pPr lvl="1">
              <a:defRPr sz="1800"/>
            </a:pPr>
            <a:r>
              <a:rPr sz="3600"/>
              <a:t>Body Level Two</a:t>
            </a:r>
          </a:p>
          <a:p>
            <a:pPr lvl="2">
              <a:defRPr sz="1800"/>
            </a:pPr>
            <a:r>
              <a:rPr sz="3600"/>
              <a:t>Body Level Three</a:t>
            </a:r>
          </a:p>
          <a:p>
            <a:pPr lvl="3">
              <a:defRPr sz="1800"/>
            </a:pPr>
            <a:r>
              <a:rPr sz="3600"/>
              <a:t>Body Level Four</a:t>
            </a:r>
          </a:p>
          <a:p>
            <a:pPr lvl="4">
              <a:defRPr sz="1800"/>
            </a:pPr>
            <a:r>
              <a:rPr sz="3600"/>
              <a:t>Body Level Five</a:t>
            </a:r>
          </a:p>
        </p:txBody>
      </p:sp>
    </p:spTree>
  </p:cSld>
  <p:clrMapOvr>
    <a:masterClrMapping/>
  </p:clrMapOvr>
  <p:transition xmlns:p14="http://schemas.microsoft.com/office/powerpoint/2010/mai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 Horizontal">
    <p:spTree>
      <p:nvGrpSpPr>
        <p:cNvPr id="1" name=""/>
        <p:cNvGrpSpPr/>
        <p:nvPr/>
      </p:nvGrpSpPr>
      <p:grpSpPr>
        <a:xfrm>
          <a:off x="0" y="0"/>
          <a:ext cx="0" cy="0"/>
          <a:chOff x="0" y="0"/>
          <a:chExt cx="0" cy="0"/>
        </a:xfrm>
      </p:grpSpPr>
      <p:sp>
        <p:nvSpPr>
          <p:cNvPr id="23" name="Shape 23"/>
          <p:cNvSpPr>
            <a:spLocks noGrp="1"/>
          </p:cNvSpPr>
          <p:nvPr>
            <p:ph type="title"/>
          </p:nvPr>
        </p:nvSpPr>
        <p:spPr>
          <a:xfrm>
            <a:off x="1270000" y="7366000"/>
            <a:ext cx="10464800" cy="1701800"/>
          </a:xfrm>
          <a:prstGeom prst="rect">
            <a:avLst/>
          </a:prstGeom>
        </p:spPr>
        <p:txBody>
          <a:bodyPr/>
          <a:lstStyle/>
          <a:p>
            <a:pPr lvl="0">
              <a:defRPr sz="1800"/>
            </a:pPr>
            <a:r>
              <a:rPr sz="8400"/>
              <a:t>Title Text</a:t>
            </a:r>
          </a:p>
        </p:txBody>
      </p:sp>
    </p:spTree>
  </p:cSld>
  <p:clrMapOvr>
    <a:masterClrMapping/>
  </p:clrMapOvr>
  <p:transition xmlns:p14="http://schemas.microsoft.com/office/powerpoint/2010/mai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Photo - Horizontal Reflection">
    <p:spTree>
      <p:nvGrpSpPr>
        <p:cNvPr id="1" name=""/>
        <p:cNvGrpSpPr/>
        <p:nvPr/>
      </p:nvGrpSpPr>
      <p:grpSpPr>
        <a:xfrm>
          <a:off x="0" y="0"/>
          <a:ext cx="0" cy="0"/>
          <a:chOff x="0" y="0"/>
          <a:chExt cx="0" cy="0"/>
        </a:xfrm>
      </p:grpSpPr>
      <p:sp>
        <p:nvSpPr>
          <p:cNvPr id="25" name="Shape 25"/>
          <p:cNvSpPr>
            <a:spLocks noGrp="1"/>
          </p:cNvSpPr>
          <p:nvPr>
            <p:ph type="title"/>
          </p:nvPr>
        </p:nvSpPr>
        <p:spPr>
          <a:xfrm>
            <a:off x="1270000" y="7366000"/>
            <a:ext cx="10464800" cy="1701800"/>
          </a:xfrm>
          <a:prstGeom prst="rect">
            <a:avLst/>
          </a:prstGeom>
        </p:spPr>
        <p:txBody>
          <a:bodyPr/>
          <a:lstStyle/>
          <a:p>
            <a:pPr lvl="0">
              <a:defRPr sz="1800"/>
            </a:pPr>
            <a:r>
              <a:rPr sz="8400"/>
              <a:t>Title Text</a:t>
            </a:r>
          </a:p>
        </p:txBody>
      </p:sp>
    </p:spTree>
  </p:cSld>
  <p:clrMapOvr>
    <a:masterClrMapping/>
  </p:clrMapOvr>
  <p:transition xmlns:p14="http://schemas.microsoft.com/office/powerpoint/2010/mai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27" name="Shape 27"/>
          <p:cNvSpPr>
            <a:spLocks noGrp="1"/>
          </p:cNvSpPr>
          <p:nvPr>
            <p:ph type="title"/>
          </p:nvPr>
        </p:nvSpPr>
        <p:spPr>
          <a:xfrm>
            <a:off x="635000" y="1409700"/>
            <a:ext cx="5867400" cy="3302000"/>
          </a:xfrm>
          <a:prstGeom prst="rect">
            <a:avLst/>
          </a:prstGeom>
        </p:spPr>
        <p:txBody>
          <a:bodyPr lIns="0" tIns="0" rIns="0" bIns="0" anchor="b"/>
          <a:lstStyle>
            <a:lvl1pPr>
              <a:defRPr sz="7000"/>
            </a:lvl1pPr>
          </a:lstStyle>
          <a:p>
            <a:pPr lvl="0">
              <a:defRPr sz="1800"/>
            </a:pPr>
            <a:r>
              <a:rPr sz="7000"/>
              <a:t>Title Text</a:t>
            </a:r>
          </a:p>
        </p:txBody>
      </p:sp>
      <p:sp>
        <p:nvSpPr>
          <p:cNvPr id="28" name="Shape 28"/>
          <p:cNvSpPr>
            <a:spLocks noGrp="1"/>
          </p:cNvSpPr>
          <p:nvPr>
            <p:ph type="body" idx="1"/>
          </p:nvPr>
        </p:nvSpPr>
        <p:spPr>
          <a:xfrm>
            <a:off x="635000" y="4787900"/>
            <a:ext cx="5867400" cy="3302000"/>
          </a:xfrm>
          <a:prstGeom prst="rect">
            <a:avLst/>
          </a:prstGeom>
        </p:spPr>
        <p:txBody>
          <a:bodyPr lIns="0" tIns="0" rIns="0" bIns="0" anchor="t"/>
          <a:lstStyle>
            <a:lvl1pPr marL="0" indent="0" algn="ctr">
              <a:spcBef>
                <a:spcPts val="0"/>
              </a:spcBef>
              <a:buSzTx/>
              <a:buNone/>
              <a:defRPr sz="3400"/>
            </a:lvl1pPr>
            <a:lvl2pPr marL="0" indent="0" algn="ctr">
              <a:spcBef>
                <a:spcPts val="0"/>
              </a:spcBef>
              <a:buSzTx/>
              <a:buNone/>
              <a:defRPr sz="3400"/>
            </a:lvl2pPr>
            <a:lvl3pPr marL="0" indent="0" algn="ctr">
              <a:spcBef>
                <a:spcPts val="0"/>
              </a:spcBef>
              <a:buSzTx/>
              <a:buNone/>
              <a:defRPr sz="3400"/>
            </a:lvl3pPr>
            <a:lvl4pPr marL="0" indent="0" algn="ctr">
              <a:spcBef>
                <a:spcPts val="0"/>
              </a:spcBef>
              <a:buSzTx/>
              <a:buNone/>
              <a:defRPr sz="3400"/>
            </a:lvl4pPr>
            <a:lvl5pPr marL="0" indent="0" algn="ctr">
              <a:spcBef>
                <a:spcPts val="0"/>
              </a:spcBef>
              <a:buSzTx/>
              <a:buNone/>
              <a:defRPr sz="3400"/>
            </a:lvl5pPr>
          </a:lstStyle>
          <a:p>
            <a:pPr lvl="0">
              <a:defRPr sz="1800"/>
            </a:pPr>
            <a:r>
              <a:rPr sz="3400"/>
              <a:t>Body Level One</a:t>
            </a:r>
          </a:p>
          <a:p>
            <a:pPr lvl="1">
              <a:defRPr sz="1800"/>
            </a:pPr>
            <a:r>
              <a:rPr sz="3400"/>
              <a:t>Body Level Two</a:t>
            </a:r>
          </a:p>
          <a:p>
            <a:pPr lvl="2">
              <a:defRPr sz="1800"/>
            </a:pPr>
            <a:r>
              <a:rPr sz="3400"/>
              <a:t>Body Level Three</a:t>
            </a:r>
          </a:p>
          <a:p>
            <a:pPr lvl="3">
              <a:defRPr sz="1800"/>
            </a:pPr>
            <a:r>
              <a:rPr sz="3400"/>
              <a:t>Body Level Four</a:t>
            </a:r>
          </a:p>
          <a:p>
            <a:pPr lvl="4">
              <a:defRPr sz="1800"/>
            </a:pPr>
            <a:r>
              <a:rPr sz="3400"/>
              <a:t>Body Level Five</a:t>
            </a:r>
          </a:p>
        </p:txBody>
      </p:sp>
    </p:spTree>
  </p:cSld>
  <p:clrMapOvr>
    <a:masterClrMapping/>
  </p:clrMapOvr>
  <p:transition xmlns:p14="http://schemas.microsoft.com/office/powerpoint/2010/mai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tx">
  <p:cSld name="Photo - Vertical Reflection">
    <p:spTree>
      <p:nvGrpSpPr>
        <p:cNvPr id="1" name=""/>
        <p:cNvGrpSpPr/>
        <p:nvPr/>
      </p:nvGrpSpPr>
      <p:grpSpPr>
        <a:xfrm>
          <a:off x="0" y="0"/>
          <a:ext cx="0" cy="0"/>
          <a:chOff x="0" y="0"/>
          <a:chExt cx="0" cy="0"/>
        </a:xfrm>
      </p:grpSpPr>
      <p:sp>
        <p:nvSpPr>
          <p:cNvPr id="30" name="Shape 30"/>
          <p:cNvSpPr>
            <a:spLocks noGrp="1"/>
          </p:cNvSpPr>
          <p:nvPr>
            <p:ph type="title"/>
          </p:nvPr>
        </p:nvSpPr>
        <p:spPr>
          <a:xfrm>
            <a:off x="635000" y="1409700"/>
            <a:ext cx="5867400" cy="3302000"/>
          </a:xfrm>
          <a:prstGeom prst="rect">
            <a:avLst/>
          </a:prstGeom>
        </p:spPr>
        <p:txBody>
          <a:bodyPr lIns="0" tIns="0" rIns="0" bIns="0" anchor="b"/>
          <a:lstStyle>
            <a:lvl1pPr>
              <a:defRPr sz="7000"/>
            </a:lvl1pPr>
          </a:lstStyle>
          <a:p>
            <a:pPr lvl="0">
              <a:defRPr sz="1800"/>
            </a:pPr>
            <a:r>
              <a:rPr sz="7000"/>
              <a:t>Title Text</a:t>
            </a:r>
          </a:p>
        </p:txBody>
      </p:sp>
      <p:sp>
        <p:nvSpPr>
          <p:cNvPr id="31" name="Shape 31"/>
          <p:cNvSpPr>
            <a:spLocks noGrp="1"/>
          </p:cNvSpPr>
          <p:nvPr>
            <p:ph type="body" idx="1"/>
          </p:nvPr>
        </p:nvSpPr>
        <p:spPr>
          <a:xfrm>
            <a:off x="635000" y="4787900"/>
            <a:ext cx="5867400" cy="3302000"/>
          </a:xfrm>
          <a:prstGeom prst="rect">
            <a:avLst/>
          </a:prstGeom>
        </p:spPr>
        <p:txBody>
          <a:bodyPr lIns="0" tIns="0" rIns="0" bIns="0" anchor="t"/>
          <a:lstStyle>
            <a:lvl1pPr marL="0" indent="0" algn="ctr">
              <a:spcBef>
                <a:spcPts val="0"/>
              </a:spcBef>
              <a:buSzTx/>
              <a:buNone/>
              <a:defRPr sz="3400"/>
            </a:lvl1pPr>
            <a:lvl2pPr marL="0" indent="0" algn="ctr">
              <a:spcBef>
                <a:spcPts val="0"/>
              </a:spcBef>
              <a:buSzTx/>
              <a:buNone/>
              <a:defRPr sz="3400"/>
            </a:lvl2pPr>
            <a:lvl3pPr marL="0" indent="0" algn="ctr">
              <a:spcBef>
                <a:spcPts val="0"/>
              </a:spcBef>
              <a:buSzTx/>
              <a:buNone/>
              <a:defRPr sz="3400"/>
            </a:lvl3pPr>
            <a:lvl4pPr marL="0" indent="0" algn="ctr">
              <a:spcBef>
                <a:spcPts val="0"/>
              </a:spcBef>
              <a:buSzTx/>
              <a:buNone/>
              <a:defRPr sz="3400"/>
            </a:lvl4pPr>
            <a:lvl5pPr marL="0" indent="0" algn="ctr">
              <a:spcBef>
                <a:spcPts val="0"/>
              </a:spcBef>
              <a:buSzTx/>
              <a:buNone/>
              <a:defRPr sz="3400"/>
            </a:lvl5pPr>
          </a:lstStyle>
          <a:p>
            <a:pPr lvl="0">
              <a:defRPr sz="1800"/>
            </a:pPr>
            <a:r>
              <a:rPr sz="3400"/>
              <a:t>Body Level One</a:t>
            </a:r>
          </a:p>
          <a:p>
            <a:pPr lvl="1">
              <a:defRPr sz="1800"/>
            </a:pPr>
            <a:r>
              <a:rPr sz="3400"/>
              <a:t>Body Level Two</a:t>
            </a:r>
          </a:p>
          <a:p>
            <a:pPr lvl="2">
              <a:defRPr sz="1800"/>
            </a:pPr>
            <a:r>
              <a:rPr sz="3400"/>
              <a:t>Body Level Three</a:t>
            </a:r>
          </a:p>
          <a:p>
            <a:pPr lvl="3">
              <a:defRPr sz="1800"/>
            </a:pPr>
            <a:r>
              <a:rPr sz="3400"/>
              <a:t>Body Level Four</a:t>
            </a:r>
          </a:p>
          <a:p>
            <a:pPr lvl="4">
              <a:defRPr sz="1800"/>
            </a:pPr>
            <a:r>
              <a:rPr sz="3400"/>
              <a:t>Body Level Five</a:t>
            </a:r>
          </a:p>
        </p:txBody>
      </p:sp>
    </p:spTree>
  </p:cSld>
  <p:clrMapOvr>
    <a:masterClrMapping/>
  </p:clrMapOvr>
  <p:transition xmlns:p14="http://schemas.microsoft.com/office/powerpoint/2010/mai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33" name="Shape 33"/>
          <p:cNvSpPr>
            <a:spLocks noGrp="1"/>
          </p:cNvSpPr>
          <p:nvPr>
            <p:ph type="title"/>
          </p:nvPr>
        </p:nvSpPr>
        <p:spPr>
          <a:prstGeom prst="rect">
            <a:avLst/>
          </a:prstGeom>
        </p:spPr>
        <p:txBody>
          <a:bodyPr/>
          <a:lstStyle/>
          <a:p>
            <a:pPr lvl="0">
              <a:defRPr sz="1800"/>
            </a:pPr>
            <a:r>
              <a:rPr sz="8400"/>
              <a:t>Title Text</a:t>
            </a:r>
          </a:p>
        </p:txBody>
      </p:sp>
      <p:sp>
        <p:nvSpPr>
          <p:cNvPr id="34" name="Shape 34"/>
          <p:cNvSpPr>
            <a:spLocks noGrp="1"/>
          </p:cNvSpPr>
          <p:nvPr>
            <p:ph type="body" idx="1"/>
          </p:nvPr>
        </p:nvSpPr>
        <p:spPr>
          <a:xfrm>
            <a:off x="1270000" y="2768600"/>
            <a:ext cx="5041900" cy="5715000"/>
          </a:xfrm>
          <a:prstGeom prst="rect">
            <a:avLst/>
          </a:prstGeom>
        </p:spPr>
        <p:txBody>
          <a:bodyPr/>
          <a:lstStyle>
            <a:lvl1pPr marL="812120" indent="-494620">
              <a:spcBef>
                <a:spcPts val="3800"/>
              </a:spcBef>
              <a:defRPr sz="3200"/>
            </a:lvl1pPr>
            <a:lvl2pPr marL="1256620" indent="-494620">
              <a:spcBef>
                <a:spcPts val="3800"/>
              </a:spcBef>
              <a:defRPr sz="3200"/>
            </a:lvl2pPr>
            <a:lvl3pPr marL="1701120" indent="-494620">
              <a:spcBef>
                <a:spcPts val="3800"/>
              </a:spcBef>
              <a:defRPr sz="3200"/>
            </a:lvl3pPr>
            <a:lvl4pPr marL="2145620" indent="-494620">
              <a:spcBef>
                <a:spcPts val="3800"/>
              </a:spcBef>
              <a:defRPr sz="3200"/>
            </a:lvl4pPr>
            <a:lvl5pPr marL="2590120" indent="-494620">
              <a:spcBef>
                <a:spcPts val="3800"/>
              </a:spcBef>
              <a:defRPr sz="3200"/>
            </a:lvl5p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Ovr>
    <a:masterClrMapping/>
  </p:clrMapOvr>
  <p:transition xmlns:p14="http://schemas.microsoft.com/office/powerpoint/2010/main" spd="med"/>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mp; Bullets - Left">
    <p:spTree>
      <p:nvGrpSpPr>
        <p:cNvPr id="1" name=""/>
        <p:cNvGrpSpPr/>
        <p:nvPr/>
      </p:nvGrpSpPr>
      <p:grpSpPr>
        <a:xfrm>
          <a:off x="0" y="0"/>
          <a:ext cx="0" cy="0"/>
          <a:chOff x="0" y="0"/>
          <a:chExt cx="0" cy="0"/>
        </a:xfrm>
      </p:grpSpPr>
      <p:sp>
        <p:nvSpPr>
          <p:cNvPr id="36" name="Shape 36"/>
          <p:cNvSpPr>
            <a:spLocks noGrp="1"/>
          </p:cNvSpPr>
          <p:nvPr>
            <p:ph type="title"/>
          </p:nvPr>
        </p:nvSpPr>
        <p:spPr>
          <a:prstGeom prst="rect">
            <a:avLst/>
          </a:prstGeom>
        </p:spPr>
        <p:txBody>
          <a:bodyPr/>
          <a:lstStyle/>
          <a:p>
            <a:pPr lvl="0">
              <a:defRPr sz="1800"/>
            </a:pPr>
            <a:r>
              <a:rPr sz="8400"/>
              <a:t>Title Text</a:t>
            </a:r>
          </a:p>
        </p:txBody>
      </p:sp>
      <p:sp>
        <p:nvSpPr>
          <p:cNvPr id="37" name="Shape 37"/>
          <p:cNvSpPr>
            <a:spLocks noGrp="1"/>
          </p:cNvSpPr>
          <p:nvPr>
            <p:ph type="body" idx="1"/>
          </p:nvPr>
        </p:nvSpPr>
        <p:spPr>
          <a:xfrm>
            <a:off x="1270000" y="2768600"/>
            <a:ext cx="5041900" cy="5715000"/>
          </a:xfrm>
          <a:prstGeom prst="rect">
            <a:avLst/>
          </a:prstGeom>
        </p:spPr>
        <p:txBody>
          <a:bodyPr/>
          <a:lstStyle>
            <a:lvl1pPr marL="812120" indent="-494620">
              <a:spcBef>
                <a:spcPts val="3800"/>
              </a:spcBef>
              <a:defRPr sz="3200"/>
            </a:lvl1pPr>
            <a:lvl2pPr marL="1256620" indent="-494620">
              <a:spcBef>
                <a:spcPts val="3800"/>
              </a:spcBef>
              <a:defRPr sz="3200"/>
            </a:lvl2pPr>
            <a:lvl3pPr marL="1701120" indent="-494620">
              <a:spcBef>
                <a:spcPts val="3800"/>
              </a:spcBef>
              <a:defRPr sz="3200"/>
            </a:lvl3pPr>
            <a:lvl4pPr marL="2145620" indent="-494620">
              <a:spcBef>
                <a:spcPts val="3800"/>
              </a:spcBef>
              <a:defRPr sz="3200"/>
            </a:lvl4pPr>
            <a:lvl5pPr marL="2590120" indent="-494620">
              <a:spcBef>
                <a:spcPts val="3800"/>
              </a:spcBef>
              <a:defRPr sz="3200"/>
            </a:lvl5p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Ovr>
    <a:masterClrMapping/>
  </p:clrMapOvr>
  <p:transition xmlns:p14="http://schemas.microsoft.com/office/powerpoint/2010/mai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Title &amp; Bullets - Right">
    <p:spTree>
      <p:nvGrpSpPr>
        <p:cNvPr id="1" name=""/>
        <p:cNvGrpSpPr/>
        <p:nvPr/>
      </p:nvGrpSpPr>
      <p:grpSpPr>
        <a:xfrm>
          <a:off x="0" y="0"/>
          <a:ext cx="0" cy="0"/>
          <a:chOff x="0" y="0"/>
          <a:chExt cx="0" cy="0"/>
        </a:xfrm>
      </p:grpSpPr>
      <p:sp>
        <p:nvSpPr>
          <p:cNvPr id="39" name="Shape 39"/>
          <p:cNvSpPr>
            <a:spLocks noGrp="1"/>
          </p:cNvSpPr>
          <p:nvPr>
            <p:ph type="title"/>
          </p:nvPr>
        </p:nvSpPr>
        <p:spPr>
          <a:prstGeom prst="rect">
            <a:avLst/>
          </a:prstGeom>
        </p:spPr>
        <p:txBody>
          <a:bodyPr/>
          <a:lstStyle/>
          <a:p>
            <a:pPr lvl="0">
              <a:defRPr sz="1800"/>
            </a:pPr>
            <a:r>
              <a:rPr sz="8400"/>
              <a:t>Title Text</a:t>
            </a:r>
          </a:p>
        </p:txBody>
      </p:sp>
      <p:sp>
        <p:nvSpPr>
          <p:cNvPr id="40" name="Shape 40"/>
          <p:cNvSpPr>
            <a:spLocks noGrp="1"/>
          </p:cNvSpPr>
          <p:nvPr>
            <p:ph type="body" idx="1"/>
          </p:nvPr>
        </p:nvSpPr>
        <p:spPr>
          <a:xfrm>
            <a:off x="7772400" y="2768600"/>
            <a:ext cx="3962400" cy="5715000"/>
          </a:xfrm>
          <a:prstGeom prst="rect">
            <a:avLst/>
          </a:prstGeom>
        </p:spPr>
        <p:txBody>
          <a:bodyPr/>
          <a:lstStyle>
            <a:lvl1pPr marL="812120" indent="-494620">
              <a:spcBef>
                <a:spcPts val="3800"/>
              </a:spcBef>
              <a:defRPr sz="3200"/>
            </a:lvl1pPr>
            <a:lvl2pPr marL="1256620" indent="-494620">
              <a:spcBef>
                <a:spcPts val="3800"/>
              </a:spcBef>
              <a:defRPr sz="3200"/>
            </a:lvl2pPr>
            <a:lvl3pPr marL="1701120" indent="-494620">
              <a:spcBef>
                <a:spcPts val="3800"/>
              </a:spcBef>
              <a:defRPr sz="3200"/>
            </a:lvl3pPr>
            <a:lvl4pPr marL="2145620" indent="-494620">
              <a:spcBef>
                <a:spcPts val="3800"/>
              </a:spcBef>
              <a:defRPr sz="3200"/>
            </a:lvl4pPr>
            <a:lvl5pPr marL="2590120" indent="-494620">
              <a:spcBef>
                <a:spcPts val="3800"/>
              </a:spcBef>
              <a:defRPr sz="3200"/>
            </a:lvl5p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Ovr>
    <a:masterClrMapping/>
  </p:clrMapOvr>
  <p:transition xmlns:p14="http://schemas.microsoft.com/office/powerpoint/2010/main" spd="med"/>
</p:sldLayout>
</file>

<file path=ppt/slideLayouts/slideLayout17.xml><?xml version="1.0" encoding="utf-8"?>
<p:sldLayout xmlns:a="http://schemas.openxmlformats.org/drawingml/2006/main" xmlns:r="http://schemas.openxmlformats.org/officeDocument/2006/relationships" xmlns:p="http://schemas.openxmlformats.org/presentationml/2006/main" type="tx">
  <p:cSld name="Title &amp; Subtitle">
    <p:bg>
      <p:bgPr>
        <a:blipFill rotWithShape="1">
          <a:blip r:embed="rId2"/>
          <a:srcRect/>
          <a:stretch>
            <a:fillRect/>
          </a:stretch>
        </a:blipFill>
        <a:effectLst/>
      </p:bgPr>
    </p:bg>
    <p:spTree>
      <p:nvGrpSpPr>
        <p:cNvPr id="1" name=""/>
        <p:cNvGrpSpPr/>
        <p:nvPr/>
      </p:nvGrpSpPr>
      <p:grpSpPr>
        <a:xfrm>
          <a:off x="0" y="0"/>
          <a:ext cx="0" cy="0"/>
          <a:chOff x="0" y="0"/>
          <a:chExt cx="0" cy="0"/>
        </a:xfrm>
      </p:grpSpPr>
      <p:sp>
        <p:nvSpPr>
          <p:cNvPr id="42" name="Shape 42"/>
          <p:cNvSpPr>
            <a:spLocks noGrp="1"/>
          </p:cNvSpPr>
          <p:nvPr>
            <p:ph type="title"/>
          </p:nvPr>
        </p:nvSpPr>
        <p:spPr>
          <a:xfrm>
            <a:off x="1270000" y="0"/>
            <a:ext cx="10464800" cy="4940300"/>
          </a:xfrm>
          <a:prstGeom prst="rect">
            <a:avLst/>
          </a:prstGeom>
        </p:spPr>
        <p:txBody>
          <a:bodyPr lIns="0" tIns="0" rIns="0" bIns="0" anchor="b"/>
          <a:lstStyle>
            <a:lvl1pPr marL="208076" marR="210677" defTabSz="1168400">
              <a:defRPr sz="8000">
                <a:uFill>
                  <a:solidFill/>
                </a:uFill>
                <a:latin typeface="+mn-lt"/>
                <a:ea typeface="+mn-ea"/>
                <a:cs typeface="+mn-cs"/>
                <a:sym typeface="Times New Roman"/>
              </a:defRPr>
            </a:lvl1pPr>
          </a:lstStyle>
          <a:p>
            <a:pPr lvl="0">
              <a:defRPr sz="1800">
                <a:uFillTx/>
              </a:defRPr>
            </a:pPr>
            <a:r>
              <a:rPr sz="8000">
                <a:uFill>
                  <a:solidFill/>
                </a:uFill>
              </a:rPr>
              <a:t>Title Text</a:t>
            </a:r>
          </a:p>
        </p:txBody>
      </p:sp>
      <p:sp>
        <p:nvSpPr>
          <p:cNvPr id="43" name="Shape 43"/>
          <p:cNvSpPr>
            <a:spLocks noGrp="1"/>
          </p:cNvSpPr>
          <p:nvPr>
            <p:ph type="body" idx="1"/>
          </p:nvPr>
        </p:nvSpPr>
        <p:spPr>
          <a:xfrm>
            <a:off x="1270000" y="5029200"/>
            <a:ext cx="10464800" cy="4724400"/>
          </a:xfrm>
          <a:prstGeom prst="rect">
            <a:avLst/>
          </a:prstGeom>
        </p:spPr>
        <p:txBody>
          <a:bodyPr lIns="0" tIns="0" rIns="0" bIns="0" anchor="t"/>
          <a:lstStyle>
            <a:lvl1pPr marL="58521" marR="58521" indent="0" algn="ctr" defTabSz="1168400">
              <a:spcBef>
                <a:spcPts val="0"/>
              </a:spcBef>
              <a:buSzTx/>
              <a:buNone/>
              <a:defRPr sz="3400">
                <a:uFill>
                  <a:solidFill/>
                </a:uFill>
                <a:latin typeface="+mn-lt"/>
                <a:ea typeface="+mn-ea"/>
                <a:cs typeface="+mn-cs"/>
                <a:sym typeface="Times New Roman"/>
              </a:defRPr>
            </a:lvl1pPr>
            <a:lvl2pPr marL="58521" marR="58521" indent="0" algn="ctr" defTabSz="1168400">
              <a:spcBef>
                <a:spcPts val="0"/>
              </a:spcBef>
              <a:buSzTx/>
              <a:buNone/>
              <a:defRPr sz="3400">
                <a:uFill>
                  <a:solidFill/>
                </a:uFill>
                <a:latin typeface="+mn-lt"/>
                <a:ea typeface="+mn-ea"/>
                <a:cs typeface="+mn-cs"/>
                <a:sym typeface="Times New Roman"/>
              </a:defRPr>
            </a:lvl2pPr>
            <a:lvl3pPr marL="58521" marR="58521" indent="0" algn="ctr" defTabSz="1168400">
              <a:spcBef>
                <a:spcPts val="0"/>
              </a:spcBef>
              <a:buSzTx/>
              <a:buNone/>
              <a:defRPr sz="3400">
                <a:uFill>
                  <a:solidFill/>
                </a:uFill>
                <a:latin typeface="+mn-lt"/>
                <a:ea typeface="+mn-ea"/>
                <a:cs typeface="+mn-cs"/>
                <a:sym typeface="Times New Roman"/>
              </a:defRPr>
            </a:lvl3pPr>
            <a:lvl4pPr marL="58521" marR="58521" indent="0" algn="ctr" defTabSz="1168400">
              <a:spcBef>
                <a:spcPts val="0"/>
              </a:spcBef>
              <a:buSzTx/>
              <a:buNone/>
              <a:defRPr sz="3400">
                <a:uFill>
                  <a:solidFill/>
                </a:uFill>
                <a:latin typeface="+mn-lt"/>
                <a:ea typeface="+mn-ea"/>
                <a:cs typeface="+mn-cs"/>
                <a:sym typeface="Times New Roman"/>
              </a:defRPr>
            </a:lvl4pPr>
            <a:lvl5pPr marL="58521" marR="58521" indent="0" algn="ctr" defTabSz="1168400">
              <a:spcBef>
                <a:spcPts val="0"/>
              </a:spcBef>
              <a:buSzTx/>
              <a:buNone/>
              <a:defRPr sz="3400">
                <a:uFill>
                  <a:solidFill/>
                </a:uFill>
                <a:latin typeface="+mn-lt"/>
                <a:ea typeface="+mn-ea"/>
                <a:cs typeface="+mn-cs"/>
                <a:sym typeface="Times New Roman"/>
              </a:defRPr>
            </a:lvl5pPr>
          </a:lstStyle>
          <a:p>
            <a:pPr lvl="0">
              <a:defRPr sz="1800">
                <a:uFillTx/>
              </a:defRPr>
            </a:pPr>
            <a:r>
              <a:rPr sz="3400">
                <a:uFill>
                  <a:solidFill/>
                </a:uFill>
              </a:rPr>
              <a:t>Body Level One</a:t>
            </a:r>
          </a:p>
          <a:p>
            <a:pPr lvl="1">
              <a:defRPr sz="1800">
                <a:uFillTx/>
              </a:defRPr>
            </a:pPr>
            <a:r>
              <a:rPr sz="3400">
                <a:uFill>
                  <a:solidFill/>
                </a:uFill>
              </a:rPr>
              <a:t>Body Level Two</a:t>
            </a:r>
          </a:p>
          <a:p>
            <a:pPr lvl="2">
              <a:defRPr sz="1800">
                <a:uFillTx/>
              </a:defRPr>
            </a:pPr>
            <a:r>
              <a:rPr sz="3400">
                <a:uFill>
                  <a:solidFill/>
                </a:uFill>
              </a:rPr>
              <a:t>Body Level Three</a:t>
            </a:r>
          </a:p>
          <a:p>
            <a:pPr lvl="3">
              <a:defRPr sz="1800">
                <a:uFillTx/>
              </a:defRPr>
            </a:pPr>
            <a:r>
              <a:rPr sz="3400">
                <a:uFill>
                  <a:solidFill/>
                </a:uFill>
              </a:rPr>
              <a:t>Body Level Four</a:t>
            </a:r>
          </a:p>
          <a:p>
            <a:pPr lvl="4">
              <a:defRPr sz="1800">
                <a:uFillTx/>
              </a:defRPr>
            </a:pPr>
            <a:r>
              <a:rPr sz="3400">
                <a:uFill>
                  <a:solidFill/>
                </a:uFill>
              </a:rPr>
              <a:t>Body Level Five</a:t>
            </a:r>
          </a:p>
        </p:txBody>
      </p:sp>
    </p:spTree>
  </p:cSld>
  <p:clrMapOvr>
    <a:masterClrMapping/>
  </p:clrMapOvr>
  <p:transition xmlns:p14="http://schemas.microsoft.com/office/powerpoint/2010/mai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8" name="Shape 8"/>
          <p:cNvSpPr>
            <a:spLocks noGrp="1"/>
          </p:cNvSpPr>
          <p:nvPr>
            <p:ph type="title"/>
          </p:nvPr>
        </p:nvSpPr>
        <p:spPr>
          <a:prstGeom prst="rect">
            <a:avLst/>
          </a:prstGeom>
        </p:spPr>
        <p:txBody>
          <a:bodyPr/>
          <a:lstStyle/>
          <a:p>
            <a:pPr lvl="0">
              <a:defRPr sz="1800"/>
            </a:pPr>
            <a:r>
              <a:rPr sz="8400"/>
              <a:t>Title Text</a:t>
            </a:r>
          </a:p>
        </p:txBody>
      </p:sp>
      <p:sp>
        <p:nvSpPr>
          <p:cNvPr id="9" name="Shape 9"/>
          <p:cNvSpPr>
            <a:spLocks noGrp="1"/>
          </p:cNvSpPr>
          <p:nvPr>
            <p:ph type="body" idx="1"/>
          </p:nvPr>
        </p:nvSpPr>
        <p:spPr>
          <a:prstGeom prst="rect">
            <a:avLst/>
          </a:prstGeom>
        </p:spPr>
        <p:txBody>
          <a:bodyPr/>
          <a:lstStyle/>
          <a:p>
            <a:pPr lvl="0">
              <a:defRPr sz="1800"/>
            </a:pPr>
            <a:r>
              <a:rPr sz="4200"/>
              <a:t>Body Level One</a:t>
            </a:r>
          </a:p>
          <a:p>
            <a:pPr lvl="1">
              <a:defRPr sz="1800"/>
            </a:pPr>
            <a:r>
              <a:rPr sz="4200"/>
              <a:t>Body Level Two</a:t>
            </a:r>
          </a:p>
          <a:p>
            <a:pPr lvl="2">
              <a:defRPr sz="1800"/>
            </a:pPr>
            <a:r>
              <a:rPr sz="4200"/>
              <a:t>Body Level Three</a:t>
            </a:r>
          </a:p>
          <a:p>
            <a:pPr lvl="3">
              <a:defRPr sz="1800"/>
            </a:pPr>
            <a:r>
              <a:rPr sz="4200"/>
              <a:t>Body Level Four</a:t>
            </a:r>
          </a:p>
          <a:p>
            <a:pPr lvl="4">
              <a:defRPr sz="1800"/>
            </a:pPr>
            <a:r>
              <a:rPr sz="4200"/>
              <a:t>Body Level Five</a:t>
            </a:r>
          </a:p>
        </p:txBody>
      </p:sp>
    </p:spTree>
  </p:cSld>
  <p:clrMapOvr>
    <a:masterClrMapping/>
  </p:clrMapOvr>
  <p:transition xmlns:p14="http://schemas.microsoft.com/office/powerpoint/2010/mai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mp; Bullets - 2 Column">
    <p:spTree>
      <p:nvGrpSpPr>
        <p:cNvPr id="1" name=""/>
        <p:cNvGrpSpPr/>
        <p:nvPr/>
      </p:nvGrpSpPr>
      <p:grpSpPr>
        <a:xfrm>
          <a:off x="0" y="0"/>
          <a:ext cx="0" cy="0"/>
          <a:chOff x="0" y="0"/>
          <a:chExt cx="0" cy="0"/>
        </a:xfrm>
      </p:grpSpPr>
      <p:sp>
        <p:nvSpPr>
          <p:cNvPr id="11" name="Shape 11"/>
          <p:cNvSpPr>
            <a:spLocks noGrp="1"/>
          </p:cNvSpPr>
          <p:nvPr>
            <p:ph type="title"/>
          </p:nvPr>
        </p:nvSpPr>
        <p:spPr>
          <a:prstGeom prst="rect">
            <a:avLst/>
          </a:prstGeom>
        </p:spPr>
        <p:txBody>
          <a:bodyPr/>
          <a:lstStyle/>
          <a:p>
            <a:pPr lvl="0">
              <a:defRPr sz="1800"/>
            </a:pPr>
            <a:r>
              <a:rPr sz="8400"/>
              <a:t>Title Text</a:t>
            </a:r>
          </a:p>
        </p:txBody>
      </p:sp>
      <p:sp>
        <p:nvSpPr>
          <p:cNvPr id="12" name="Shape 12"/>
          <p:cNvSpPr>
            <a:spLocks noGrp="1"/>
          </p:cNvSpPr>
          <p:nvPr>
            <p:ph type="body" idx="1"/>
          </p:nvPr>
        </p:nvSpPr>
        <p:spPr>
          <a:prstGeom prst="rect">
            <a:avLst/>
          </a:prstGeom>
        </p:spPr>
        <p:txBody>
          <a:bodyPr lIns="0" tIns="0" rIns="0" bIns="0" numCol="2" spcCol="523240" anchor="t"/>
          <a:lstStyle>
            <a:lvl1pPr marL="812120" indent="-494620">
              <a:spcBef>
                <a:spcPts val="3800"/>
              </a:spcBef>
              <a:defRPr sz="3200"/>
            </a:lvl1pPr>
            <a:lvl2pPr marL="1256620" indent="-494620">
              <a:spcBef>
                <a:spcPts val="3800"/>
              </a:spcBef>
              <a:defRPr sz="3200"/>
            </a:lvl2pPr>
            <a:lvl3pPr marL="1701120" indent="-494620">
              <a:spcBef>
                <a:spcPts val="3800"/>
              </a:spcBef>
              <a:defRPr sz="3200"/>
            </a:lvl3pPr>
            <a:lvl4pPr marL="2145620" indent="-494620">
              <a:spcBef>
                <a:spcPts val="3800"/>
              </a:spcBef>
              <a:defRPr sz="3200"/>
            </a:lvl4pPr>
            <a:lvl5pPr marL="2590120" indent="-494620">
              <a:spcBef>
                <a:spcPts val="3800"/>
              </a:spcBef>
              <a:defRPr sz="3200"/>
            </a:lvl5pPr>
          </a:lstStyle>
          <a:p>
            <a:pPr lvl="0">
              <a:defRPr sz="1800"/>
            </a:pPr>
            <a:r>
              <a:rPr sz="3200"/>
              <a:t>Body Level One</a:t>
            </a:r>
          </a:p>
          <a:p>
            <a:pPr lvl="1">
              <a:defRPr sz="1800"/>
            </a:pPr>
            <a:r>
              <a:rPr sz="3200"/>
              <a:t>Body Level Two</a:t>
            </a:r>
          </a:p>
          <a:p>
            <a:pPr lvl="2">
              <a:defRPr sz="1800"/>
            </a:pPr>
            <a:r>
              <a:rPr sz="3200"/>
              <a:t>Body Level Three</a:t>
            </a:r>
          </a:p>
          <a:p>
            <a:pPr lvl="3">
              <a:defRPr sz="1800"/>
            </a:pPr>
            <a:r>
              <a:rPr sz="3200"/>
              <a:t>Body Level Four</a:t>
            </a:r>
          </a:p>
          <a:p>
            <a:pPr lvl="4">
              <a:defRPr sz="1800"/>
            </a:pPr>
            <a:r>
              <a:rPr sz="3200"/>
              <a:t>Body Level Five</a:t>
            </a:r>
          </a:p>
        </p:txBody>
      </p:sp>
    </p:spTree>
  </p:cSld>
  <p:clrMapOvr>
    <a:masterClrMapping/>
  </p:clrMapOvr>
  <p:transition xmlns:p14="http://schemas.microsoft.com/office/powerpoint/2010/mai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14" name="Shape 14"/>
          <p:cNvSpPr>
            <a:spLocks noGrp="1"/>
          </p:cNvSpPr>
          <p:nvPr>
            <p:ph type="body" idx="1"/>
          </p:nvPr>
        </p:nvSpPr>
        <p:spPr>
          <a:xfrm>
            <a:off x="1270000" y="1270000"/>
            <a:ext cx="10464800" cy="7213600"/>
          </a:xfrm>
          <a:prstGeom prst="rect">
            <a:avLst/>
          </a:prstGeom>
        </p:spPr>
        <p:txBody>
          <a:bodyPr/>
          <a:lstStyle>
            <a:lvl1pPr>
              <a:spcBef>
                <a:spcPts val="4800"/>
              </a:spcBef>
            </a:lvl1pPr>
            <a:lvl2pPr>
              <a:spcBef>
                <a:spcPts val="4800"/>
              </a:spcBef>
            </a:lvl2pPr>
            <a:lvl3pPr>
              <a:spcBef>
                <a:spcPts val="4800"/>
              </a:spcBef>
            </a:lvl3pPr>
            <a:lvl4pPr>
              <a:spcBef>
                <a:spcPts val="4800"/>
              </a:spcBef>
            </a:lvl4pPr>
            <a:lvl5pPr>
              <a:spcBef>
                <a:spcPts val="4800"/>
              </a:spcBef>
            </a:lvl5pPr>
          </a:lstStyle>
          <a:p>
            <a:pPr lvl="0">
              <a:defRPr sz="1800"/>
            </a:pPr>
            <a:r>
              <a:rPr sz="4200"/>
              <a:t>Body Level One</a:t>
            </a:r>
          </a:p>
          <a:p>
            <a:pPr lvl="1">
              <a:defRPr sz="1800"/>
            </a:pPr>
            <a:r>
              <a:rPr sz="4200"/>
              <a:t>Body Level Two</a:t>
            </a:r>
          </a:p>
          <a:p>
            <a:pPr lvl="2">
              <a:defRPr sz="1800"/>
            </a:pPr>
            <a:r>
              <a:rPr sz="4200"/>
              <a:t>Body Level Three</a:t>
            </a:r>
          </a:p>
          <a:p>
            <a:pPr lvl="3">
              <a:defRPr sz="1800"/>
            </a:pPr>
            <a:r>
              <a:rPr sz="4200"/>
              <a:t>Body Level Four</a:t>
            </a:r>
          </a:p>
          <a:p>
            <a:pPr lvl="4">
              <a:defRPr sz="1800"/>
            </a:pPr>
            <a:r>
              <a:rPr sz="4200"/>
              <a:t>Body Level Five</a:t>
            </a:r>
          </a:p>
        </p:txBody>
      </p:sp>
    </p:spTree>
  </p:cSld>
  <p:clrMapOvr>
    <a:masterClrMapping/>
  </p:clrMapOvr>
  <p:transition xmlns:p14="http://schemas.microsoft.com/office/powerpoint/2010/mai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Blank">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Master #15">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Master #16">
    <p:bg>
      <p:bgPr>
        <a:blipFill rotWithShape="1">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ransition xmlns:p14="http://schemas.microsoft.com/office/powerpoint/2010/mai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19" name="Shape 19"/>
          <p:cNvSpPr>
            <a:spLocks noGrp="1"/>
          </p:cNvSpPr>
          <p:nvPr>
            <p:ph type="title"/>
          </p:nvPr>
        </p:nvSpPr>
        <p:spPr>
          <a:prstGeom prst="rect">
            <a:avLst/>
          </a:prstGeom>
        </p:spPr>
        <p:txBody>
          <a:bodyPr/>
          <a:lstStyle/>
          <a:p>
            <a:pPr lvl="0">
              <a:defRPr sz="1800"/>
            </a:pPr>
            <a:r>
              <a:rPr sz="8400"/>
              <a:t>Title Text</a:t>
            </a:r>
          </a:p>
        </p:txBody>
      </p:sp>
    </p:spTree>
  </p:cSld>
  <p:clrMapOvr>
    <a:masterClrMapping/>
  </p:clrMapOvr>
  <p:transition xmlns:p14="http://schemas.microsoft.com/office/powerpoint/2010/mai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21" name="Shape 21"/>
          <p:cNvSpPr>
            <a:spLocks noGrp="1"/>
          </p:cNvSpPr>
          <p:nvPr>
            <p:ph type="title"/>
          </p:nvPr>
        </p:nvSpPr>
        <p:spPr>
          <a:xfrm>
            <a:off x="1270000" y="2971800"/>
            <a:ext cx="10464800" cy="3810000"/>
          </a:xfrm>
          <a:prstGeom prst="rect">
            <a:avLst/>
          </a:prstGeom>
        </p:spPr>
        <p:txBody>
          <a:bodyPr/>
          <a:lstStyle/>
          <a:p>
            <a:pPr lvl="0">
              <a:defRPr sz="1800"/>
            </a:pPr>
            <a:r>
              <a:rPr sz="8400"/>
              <a:t>Title Text</a:t>
            </a:r>
          </a:p>
        </p:txBody>
      </p:sp>
    </p:spTree>
  </p:cSld>
  <p:clrMapOvr>
    <a:masterClrMapping/>
  </p:clrMapOvr>
  <p:transition xmlns:p14="http://schemas.microsoft.com/office/powerpoint/2010/main" spd="med"/>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1270000" y="254000"/>
            <a:ext cx="10464800" cy="24384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a:defRPr sz="1800"/>
            </a:pPr>
            <a:r>
              <a:rPr sz="8400"/>
              <a:t>Title Text</a:t>
            </a:r>
          </a:p>
        </p:txBody>
      </p:sp>
      <p:sp>
        <p:nvSpPr>
          <p:cNvPr id="3" name="Shape 3"/>
          <p:cNvSpPr>
            <a:spLocks noGrp="1"/>
          </p:cNvSpPr>
          <p:nvPr>
            <p:ph type="body" idx="1"/>
          </p:nvPr>
        </p:nvSpPr>
        <p:spPr>
          <a:xfrm>
            <a:off x="1270000" y="2768600"/>
            <a:ext cx="10464800" cy="57150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lstStyle/>
          <a:p>
            <a:pPr lvl="0">
              <a:defRPr sz="1800"/>
            </a:pPr>
            <a:r>
              <a:rPr sz="4200"/>
              <a:t>Body Level One</a:t>
            </a:r>
          </a:p>
          <a:p>
            <a:pPr lvl="1">
              <a:defRPr sz="1800"/>
            </a:pPr>
            <a:r>
              <a:rPr sz="4200"/>
              <a:t>Body Level Two</a:t>
            </a:r>
          </a:p>
          <a:p>
            <a:pPr lvl="2">
              <a:defRPr sz="1800"/>
            </a:pPr>
            <a:r>
              <a:rPr sz="4200"/>
              <a:t>Body Level Three</a:t>
            </a:r>
          </a:p>
          <a:p>
            <a:pPr lvl="3">
              <a:defRPr sz="1800"/>
            </a:pPr>
            <a:r>
              <a:rPr sz="4200"/>
              <a:t>Body Level Four</a:t>
            </a:r>
          </a:p>
          <a:p>
            <a:pPr lvl="4">
              <a:defRPr sz="1800"/>
            </a:pPr>
            <a:r>
              <a:rPr sz="4200"/>
              <a:t>Body Level Five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ransition xmlns:p14="http://schemas.microsoft.com/office/powerpoint/2010/main" spd="med"/>
  <p:txStyles>
    <p:titleStyle>
      <a:lvl1pPr algn="ctr" defTabSz="584200">
        <a:defRPr sz="8400">
          <a:latin typeface="+mj-lt"/>
          <a:ea typeface="+mj-ea"/>
          <a:cs typeface="+mj-cs"/>
          <a:sym typeface="Gill Sans"/>
        </a:defRPr>
      </a:lvl1pPr>
      <a:lvl2pPr indent="228600" algn="ctr" defTabSz="584200">
        <a:defRPr sz="8400">
          <a:latin typeface="+mj-lt"/>
          <a:ea typeface="+mj-ea"/>
          <a:cs typeface="+mj-cs"/>
          <a:sym typeface="Gill Sans"/>
        </a:defRPr>
      </a:lvl2pPr>
      <a:lvl3pPr indent="457200" algn="ctr" defTabSz="584200">
        <a:defRPr sz="8400">
          <a:latin typeface="+mj-lt"/>
          <a:ea typeface="+mj-ea"/>
          <a:cs typeface="+mj-cs"/>
          <a:sym typeface="Gill Sans"/>
        </a:defRPr>
      </a:lvl3pPr>
      <a:lvl4pPr indent="685800" algn="ctr" defTabSz="584200">
        <a:defRPr sz="8400">
          <a:latin typeface="+mj-lt"/>
          <a:ea typeface="+mj-ea"/>
          <a:cs typeface="+mj-cs"/>
          <a:sym typeface="Gill Sans"/>
        </a:defRPr>
      </a:lvl4pPr>
      <a:lvl5pPr indent="914400" algn="ctr" defTabSz="584200">
        <a:defRPr sz="8400">
          <a:latin typeface="+mj-lt"/>
          <a:ea typeface="+mj-ea"/>
          <a:cs typeface="+mj-cs"/>
          <a:sym typeface="Gill Sans"/>
        </a:defRPr>
      </a:lvl5pPr>
      <a:lvl6pPr indent="1143000" algn="ctr" defTabSz="584200">
        <a:defRPr sz="8400">
          <a:latin typeface="+mj-lt"/>
          <a:ea typeface="+mj-ea"/>
          <a:cs typeface="+mj-cs"/>
          <a:sym typeface="Gill Sans"/>
        </a:defRPr>
      </a:lvl6pPr>
      <a:lvl7pPr indent="1371600" algn="ctr" defTabSz="584200">
        <a:defRPr sz="8400">
          <a:latin typeface="+mj-lt"/>
          <a:ea typeface="+mj-ea"/>
          <a:cs typeface="+mj-cs"/>
          <a:sym typeface="Gill Sans"/>
        </a:defRPr>
      </a:lvl7pPr>
      <a:lvl8pPr indent="1600200" algn="ctr" defTabSz="584200">
        <a:defRPr sz="8400">
          <a:latin typeface="+mj-lt"/>
          <a:ea typeface="+mj-ea"/>
          <a:cs typeface="+mj-cs"/>
          <a:sym typeface="Gill Sans"/>
        </a:defRPr>
      </a:lvl8pPr>
      <a:lvl9pPr indent="1828800" algn="ctr" defTabSz="584200">
        <a:defRPr sz="8400">
          <a:latin typeface="+mj-lt"/>
          <a:ea typeface="+mj-ea"/>
          <a:cs typeface="+mj-cs"/>
          <a:sym typeface="Gill Sans"/>
        </a:defRPr>
      </a:lvl9pPr>
    </p:titleStyle>
    <p:bodyStyle>
      <a:lvl1pPr marL="889000" indent="-571500" defTabSz="584200">
        <a:spcBef>
          <a:spcPts val="2400"/>
        </a:spcBef>
        <a:buSzPct val="171000"/>
        <a:buChar char="•"/>
        <a:defRPr sz="4200">
          <a:latin typeface="+mj-lt"/>
          <a:ea typeface="+mj-ea"/>
          <a:cs typeface="+mj-cs"/>
          <a:sym typeface="Gill Sans"/>
        </a:defRPr>
      </a:lvl1pPr>
      <a:lvl2pPr marL="1333500" indent="-571500" defTabSz="584200">
        <a:spcBef>
          <a:spcPts val="2400"/>
        </a:spcBef>
        <a:buSzPct val="171000"/>
        <a:buChar char="•"/>
        <a:defRPr sz="4200">
          <a:latin typeface="+mj-lt"/>
          <a:ea typeface="+mj-ea"/>
          <a:cs typeface="+mj-cs"/>
          <a:sym typeface="Gill Sans"/>
        </a:defRPr>
      </a:lvl2pPr>
      <a:lvl3pPr marL="1778000" indent="-571500" defTabSz="584200">
        <a:spcBef>
          <a:spcPts val="2400"/>
        </a:spcBef>
        <a:buSzPct val="171000"/>
        <a:buChar char="•"/>
        <a:defRPr sz="4200">
          <a:latin typeface="+mj-lt"/>
          <a:ea typeface="+mj-ea"/>
          <a:cs typeface="+mj-cs"/>
          <a:sym typeface="Gill Sans"/>
        </a:defRPr>
      </a:lvl3pPr>
      <a:lvl4pPr marL="2222500" indent="-571500" defTabSz="584200">
        <a:spcBef>
          <a:spcPts val="2400"/>
        </a:spcBef>
        <a:buSzPct val="171000"/>
        <a:buChar char="•"/>
        <a:defRPr sz="4200">
          <a:latin typeface="+mj-lt"/>
          <a:ea typeface="+mj-ea"/>
          <a:cs typeface="+mj-cs"/>
          <a:sym typeface="Gill Sans"/>
        </a:defRPr>
      </a:lvl4pPr>
      <a:lvl5pPr marL="2667000" indent="-571500" defTabSz="584200">
        <a:spcBef>
          <a:spcPts val="2400"/>
        </a:spcBef>
        <a:buSzPct val="171000"/>
        <a:buChar char="•"/>
        <a:defRPr sz="4200">
          <a:latin typeface="+mj-lt"/>
          <a:ea typeface="+mj-ea"/>
          <a:cs typeface="+mj-cs"/>
          <a:sym typeface="Gill Sans"/>
        </a:defRPr>
      </a:lvl5pPr>
      <a:lvl6pPr marL="3022600" indent="-571500" defTabSz="584200">
        <a:spcBef>
          <a:spcPts val="2400"/>
        </a:spcBef>
        <a:buSzPct val="171000"/>
        <a:buChar char="•"/>
        <a:defRPr sz="4200">
          <a:latin typeface="+mj-lt"/>
          <a:ea typeface="+mj-ea"/>
          <a:cs typeface="+mj-cs"/>
          <a:sym typeface="Gill Sans"/>
        </a:defRPr>
      </a:lvl6pPr>
      <a:lvl7pPr marL="3378200" indent="-571500" defTabSz="584200">
        <a:spcBef>
          <a:spcPts val="2400"/>
        </a:spcBef>
        <a:buSzPct val="171000"/>
        <a:buChar char="•"/>
        <a:defRPr sz="4200">
          <a:latin typeface="+mj-lt"/>
          <a:ea typeface="+mj-ea"/>
          <a:cs typeface="+mj-cs"/>
          <a:sym typeface="Gill Sans"/>
        </a:defRPr>
      </a:lvl7pPr>
      <a:lvl8pPr marL="3733800" indent="-571500" defTabSz="584200">
        <a:spcBef>
          <a:spcPts val="2400"/>
        </a:spcBef>
        <a:buSzPct val="171000"/>
        <a:buChar char="•"/>
        <a:defRPr sz="4200">
          <a:latin typeface="+mj-lt"/>
          <a:ea typeface="+mj-ea"/>
          <a:cs typeface="+mj-cs"/>
          <a:sym typeface="Gill Sans"/>
        </a:defRPr>
      </a:lvl8pPr>
      <a:lvl9pPr marL="4089400" indent="-571500" defTabSz="584200">
        <a:spcBef>
          <a:spcPts val="2400"/>
        </a:spcBef>
        <a:buSzPct val="171000"/>
        <a:buChar char="•"/>
        <a:defRPr sz="4200">
          <a:latin typeface="+mj-lt"/>
          <a:ea typeface="+mj-ea"/>
          <a:cs typeface="+mj-cs"/>
          <a:sym typeface="Gill Sans"/>
        </a:defRPr>
      </a:lvl9pPr>
    </p:bodyStyle>
    <p:otherStyle>
      <a:lvl1pPr algn="ctr" defTabSz="584200">
        <a:defRPr>
          <a:solidFill>
            <a:schemeClr val="tx1"/>
          </a:solidFill>
          <a:latin typeface="+mn-lt"/>
          <a:ea typeface="+mn-ea"/>
          <a:cs typeface="+mn-cs"/>
          <a:sym typeface="Gill Sans"/>
        </a:defRPr>
      </a:lvl1pPr>
      <a:lvl2pPr indent="228600" algn="ctr" defTabSz="584200">
        <a:defRPr>
          <a:solidFill>
            <a:schemeClr val="tx1"/>
          </a:solidFill>
          <a:latin typeface="+mn-lt"/>
          <a:ea typeface="+mn-ea"/>
          <a:cs typeface="+mn-cs"/>
          <a:sym typeface="Gill Sans"/>
        </a:defRPr>
      </a:lvl2pPr>
      <a:lvl3pPr indent="457200" algn="ctr" defTabSz="584200">
        <a:defRPr>
          <a:solidFill>
            <a:schemeClr val="tx1"/>
          </a:solidFill>
          <a:latin typeface="+mn-lt"/>
          <a:ea typeface="+mn-ea"/>
          <a:cs typeface="+mn-cs"/>
          <a:sym typeface="Gill Sans"/>
        </a:defRPr>
      </a:lvl3pPr>
      <a:lvl4pPr indent="685800" algn="ctr" defTabSz="584200">
        <a:defRPr>
          <a:solidFill>
            <a:schemeClr val="tx1"/>
          </a:solidFill>
          <a:latin typeface="+mn-lt"/>
          <a:ea typeface="+mn-ea"/>
          <a:cs typeface="+mn-cs"/>
          <a:sym typeface="Gill Sans"/>
        </a:defRPr>
      </a:lvl4pPr>
      <a:lvl5pPr indent="914400" algn="ctr" defTabSz="584200">
        <a:defRPr>
          <a:solidFill>
            <a:schemeClr val="tx1"/>
          </a:solidFill>
          <a:latin typeface="+mn-lt"/>
          <a:ea typeface="+mn-ea"/>
          <a:cs typeface="+mn-cs"/>
          <a:sym typeface="Gill Sans"/>
        </a:defRPr>
      </a:lvl5pPr>
      <a:lvl6pPr indent="1143000" algn="ctr" defTabSz="584200">
        <a:defRPr>
          <a:solidFill>
            <a:schemeClr val="tx1"/>
          </a:solidFill>
          <a:latin typeface="+mn-lt"/>
          <a:ea typeface="+mn-ea"/>
          <a:cs typeface="+mn-cs"/>
          <a:sym typeface="Gill Sans"/>
        </a:defRPr>
      </a:lvl6pPr>
      <a:lvl7pPr indent="1371600" algn="ctr" defTabSz="584200">
        <a:defRPr>
          <a:solidFill>
            <a:schemeClr val="tx1"/>
          </a:solidFill>
          <a:latin typeface="+mn-lt"/>
          <a:ea typeface="+mn-ea"/>
          <a:cs typeface="+mn-cs"/>
          <a:sym typeface="Gill Sans"/>
        </a:defRPr>
      </a:lvl7pPr>
      <a:lvl8pPr indent="1600200" algn="ctr" defTabSz="584200">
        <a:defRPr>
          <a:solidFill>
            <a:schemeClr val="tx1"/>
          </a:solidFill>
          <a:latin typeface="+mn-lt"/>
          <a:ea typeface="+mn-ea"/>
          <a:cs typeface="+mn-cs"/>
          <a:sym typeface="Gill Sans"/>
        </a:defRPr>
      </a:lvl8pPr>
      <a:lvl9pPr indent="1828800" algn="ctr" defTabSz="584200">
        <a:defRPr>
          <a:solidFill>
            <a:schemeClr val="tx1"/>
          </a:solidFill>
          <a:latin typeface="+mn-lt"/>
          <a:ea typeface="+mn-ea"/>
          <a:cs typeface="+mn-cs"/>
          <a:sym typeface="Gill San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9.png"/><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0.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8.jpg"/><Relationship Id="rId1" Type="http://schemas.openxmlformats.org/officeDocument/2006/relationships/slideLayout" Target="../slideLayouts/slideLayout5.xml"/><Relationship Id="rId2" Type="http://schemas.openxmlformats.org/officeDocument/2006/relationships/notesSlide" Target="../notesSlides/notesSlide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jpg"/><Relationship Id="rId1" Type="http://schemas.openxmlformats.org/officeDocument/2006/relationships/slideLayout" Target="../slideLayouts/slideLayout5.xml"/><Relationship Id="rId2"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jpg"/><Relationship Id="rId3" Type="http://schemas.openxmlformats.org/officeDocument/2006/relationships/image" Target="../media/image20.jp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2.jpg"/><Relationship Id="rId1" Type="http://schemas.openxmlformats.org/officeDocument/2006/relationships/slideLayout" Target="../slideLayouts/slideLayout5.xml"/><Relationship Id="rId2"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3.jpg"/><Relationship Id="rId3" Type="http://schemas.openxmlformats.org/officeDocument/2006/relationships/image" Target="../media/image24.jpg"/></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1.png"/><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8.png"/><Relationship Id="rId3" Type="http://schemas.openxmlformats.org/officeDocument/2006/relationships/image" Target="../media/image2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0.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1.jpe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5" Type="http://schemas.openxmlformats.org/officeDocument/2006/relationships/image" Target="../media/image1.png"/><Relationship Id="rId1" Type="http://schemas.openxmlformats.org/officeDocument/2006/relationships/slideLayout" Target="../slideLayouts/slideLayout5.xml"/><Relationship Id="rId2" Type="http://schemas.openxmlformats.org/officeDocument/2006/relationships/notesSlide" Target="../notesSlides/notesSlide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34.jpeg"/><Relationship Id="rId3" Type="http://schemas.openxmlformats.org/officeDocument/2006/relationships/image" Target="../media/image35.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6.png"/><Relationship Id="rId3" Type="http://schemas.openxmlformats.org/officeDocument/2006/relationships/image" Target="../media/image37.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39.jpeg"/><Relationship Id="rId3" Type="http://schemas.openxmlformats.org/officeDocument/2006/relationships/image" Target="../media/image40.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1.jpeg"/><Relationship Id="rId3" Type="http://schemas.openxmlformats.org/officeDocument/2006/relationships/image" Target="../media/image42.png"/></Relationships>
</file>

<file path=ppt/slides/_rels/slide33.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1" Type="http://schemas.openxmlformats.org/officeDocument/2006/relationships/slideLayout" Target="../slideLayouts/slideLayout5.xml"/><Relationship Id="rId2" Type="http://schemas.openxmlformats.org/officeDocument/2006/relationships/image" Target="../media/image43.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6.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7.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48.png"/></Relationships>
</file>

<file path=ppt/slides/_rels/slide42.xml.rels><?xml version="1.0" encoding="UTF-8" standalone="yes"?>
<Relationships xmlns="http://schemas.openxmlformats.org/package/2006/relationships"><Relationship Id="rId3" Type="http://schemas.openxmlformats.org/officeDocument/2006/relationships/image" Target="../media/image50.jpeg"/><Relationship Id="rId4" Type="http://schemas.openxmlformats.org/officeDocument/2006/relationships/image" Target="../media/image51.jpeg"/><Relationship Id="rId5" Type="http://schemas.openxmlformats.org/officeDocument/2006/relationships/image" Target="../media/image52.png"/><Relationship Id="rId6" Type="http://schemas.openxmlformats.org/officeDocument/2006/relationships/image" Target="../media/image8.jpg"/><Relationship Id="rId1" Type="http://schemas.openxmlformats.org/officeDocument/2006/relationships/slideLayout" Target="../slideLayouts/slideLayout17.xml"/><Relationship Id="rId2" Type="http://schemas.openxmlformats.org/officeDocument/2006/relationships/image" Target="../media/image4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7.png"/><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5840" y="234438"/>
            <a:ext cx="12601834" cy="8894744"/>
          </a:xfrm>
          <a:prstGeom prst="rect">
            <a:avLst/>
          </a:prstGeom>
        </p:spPr>
        <p:txBody>
          <a:bodyPr wrap="square">
            <a:spAutoFit/>
          </a:bodyPr>
          <a:lstStyle/>
          <a:p>
            <a:pPr algn="ctr"/>
            <a:endParaRPr lang="en-US" sz="4400" b="1" dirty="0" smtClean="0">
              <a:solidFill>
                <a:srgbClr val="FFFFFF"/>
              </a:solidFill>
            </a:endParaRPr>
          </a:p>
          <a:p>
            <a:pPr algn="ctr"/>
            <a:r>
              <a:rPr lang="en-US" sz="4400" b="1" dirty="0" smtClean="0">
                <a:solidFill>
                  <a:srgbClr val="FFFFFF"/>
                </a:solidFill>
              </a:rPr>
              <a:t>Cervical </a:t>
            </a:r>
            <a:r>
              <a:rPr lang="en-US" sz="4400" b="1" dirty="0">
                <a:solidFill>
                  <a:srgbClr val="FFFFFF"/>
                </a:solidFill>
              </a:rPr>
              <a:t>Specific Protocol and Results for </a:t>
            </a:r>
            <a:endParaRPr lang="en-US" sz="4400" b="1" dirty="0" smtClean="0">
              <a:solidFill>
                <a:srgbClr val="FFFFFF"/>
              </a:solidFill>
            </a:endParaRPr>
          </a:p>
          <a:p>
            <a:pPr algn="ctr"/>
            <a:r>
              <a:rPr lang="en-US" sz="4400" b="1" dirty="0" smtClean="0">
                <a:solidFill>
                  <a:srgbClr val="FFFFFF"/>
                </a:solidFill>
              </a:rPr>
              <a:t>300 </a:t>
            </a:r>
            <a:r>
              <a:rPr lang="en-US" sz="4400" b="1" dirty="0">
                <a:solidFill>
                  <a:srgbClr val="FFFFFF"/>
                </a:solidFill>
              </a:rPr>
              <a:t>Meniere’s </a:t>
            </a:r>
            <a:r>
              <a:rPr lang="en-US" sz="4400" b="1">
                <a:solidFill>
                  <a:srgbClr val="FFFFFF"/>
                </a:solidFill>
              </a:rPr>
              <a:t>Patients </a:t>
            </a:r>
            <a:r>
              <a:rPr lang="en-US" sz="4400" b="1" smtClean="0">
                <a:solidFill>
                  <a:srgbClr val="FFFFFF"/>
                </a:solidFill>
              </a:rPr>
              <a:t>Followed </a:t>
            </a:r>
            <a:r>
              <a:rPr lang="en-US" sz="4400" b="1" dirty="0">
                <a:solidFill>
                  <a:srgbClr val="FFFFFF"/>
                </a:solidFill>
              </a:rPr>
              <a:t>for a </a:t>
            </a:r>
            <a:endParaRPr lang="en-US" sz="4400" b="1" dirty="0" smtClean="0">
              <a:solidFill>
                <a:srgbClr val="FFFFFF"/>
              </a:solidFill>
            </a:endParaRPr>
          </a:p>
          <a:p>
            <a:pPr algn="ctr"/>
            <a:r>
              <a:rPr lang="en-US" sz="4400" b="1" dirty="0" smtClean="0">
                <a:solidFill>
                  <a:srgbClr val="FFFFFF"/>
                </a:solidFill>
              </a:rPr>
              <a:t>Minimum </a:t>
            </a:r>
            <a:r>
              <a:rPr lang="en-US" sz="4400" b="1" dirty="0">
                <a:solidFill>
                  <a:srgbClr val="FFFFFF"/>
                </a:solidFill>
              </a:rPr>
              <a:t>of Five </a:t>
            </a:r>
            <a:r>
              <a:rPr lang="en-US" sz="4400" b="1" dirty="0" smtClean="0">
                <a:solidFill>
                  <a:srgbClr val="FFFFFF"/>
                </a:solidFill>
              </a:rPr>
              <a:t>Years</a:t>
            </a:r>
          </a:p>
          <a:p>
            <a:pPr algn="ctr"/>
            <a:endParaRPr lang="en-US" sz="3600" dirty="0" smtClean="0">
              <a:solidFill>
                <a:srgbClr val="FFFFFF"/>
              </a:solidFill>
            </a:endParaRPr>
          </a:p>
          <a:p>
            <a:pPr algn="ctr"/>
            <a:r>
              <a:rPr lang="en-US" sz="3600" i="1" dirty="0" smtClean="0">
                <a:solidFill>
                  <a:srgbClr val="FFFFFF"/>
                </a:solidFill>
              </a:rPr>
              <a:t> Michael T. Burcon, B.Ph., D.C.</a:t>
            </a:r>
          </a:p>
          <a:p>
            <a:pPr algn="ctr"/>
            <a:r>
              <a:rPr lang="en-US" sz="3600" i="1" dirty="0" smtClean="0">
                <a:solidFill>
                  <a:srgbClr val="FFFFFF"/>
                </a:solidFill>
              </a:rPr>
              <a:t>Meniere’s Research Institute</a:t>
            </a:r>
          </a:p>
          <a:p>
            <a:pPr algn="ctr"/>
            <a:r>
              <a:rPr lang="en-US" sz="3600" i="1" dirty="0" smtClean="0">
                <a:solidFill>
                  <a:srgbClr val="FFFFFF"/>
                </a:solidFill>
              </a:rPr>
              <a:t>Burcon Chiropractic</a:t>
            </a:r>
          </a:p>
          <a:p>
            <a:pPr algn="ctr"/>
            <a:r>
              <a:rPr lang="en-US" sz="3600" i="1" dirty="0" smtClean="0">
                <a:solidFill>
                  <a:srgbClr val="FFFFFF"/>
                </a:solidFill>
              </a:rPr>
              <a:t>Grand Rapids, MI  49546</a:t>
            </a:r>
          </a:p>
          <a:p>
            <a:pPr algn="ctr"/>
            <a:endParaRPr lang="en-US" sz="3600" i="1" dirty="0">
              <a:solidFill>
                <a:srgbClr val="FFFFFF"/>
              </a:solidFill>
            </a:endParaRPr>
          </a:p>
          <a:p>
            <a:pPr algn="ctr"/>
            <a:r>
              <a:rPr lang="en-US" sz="3600" dirty="0">
                <a:solidFill>
                  <a:srgbClr val="FFFFFF"/>
                </a:solidFill>
              </a:rPr>
              <a:t>Epidemiology of </a:t>
            </a:r>
            <a:r>
              <a:rPr lang="en-US" sz="3600" dirty="0" smtClean="0">
                <a:solidFill>
                  <a:srgbClr val="FFFFFF"/>
                </a:solidFill>
              </a:rPr>
              <a:t>Meniere’s Disease</a:t>
            </a:r>
          </a:p>
          <a:p>
            <a:pPr algn="ctr"/>
            <a:endParaRPr lang="en-US" sz="3600" dirty="0" smtClean="0">
              <a:solidFill>
                <a:srgbClr val="FFFFFF"/>
              </a:solidFill>
            </a:endParaRPr>
          </a:p>
          <a:p>
            <a:pPr algn="ctr"/>
            <a:r>
              <a:rPr lang="en-US" sz="3600" dirty="0" smtClean="0">
                <a:solidFill>
                  <a:srgbClr val="FFFFFF"/>
                </a:solidFill>
              </a:rPr>
              <a:t>7th </a:t>
            </a:r>
            <a:r>
              <a:rPr lang="en-US" sz="3600" dirty="0">
                <a:solidFill>
                  <a:srgbClr val="FFFFFF"/>
                </a:solidFill>
              </a:rPr>
              <a:t>International </a:t>
            </a:r>
            <a:r>
              <a:rPr lang="en-US" sz="3600" dirty="0" smtClean="0">
                <a:solidFill>
                  <a:srgbClr val="FFFFFF"/>
                </a:solidFill>
              </a:rPr>
              <a:t>Symposium on </a:t>
            </a:r>
            <a:endParaRPr lang="en-US" sz="3600" dirty="0">
              <a:solidFill>
                <a:srgbClr val="FFFFFF"/>
              </a:solidFill>
            </a:endParaRPr>
          </a:p>
          <a:p>
            <a:pPr algn="ctr"/>
            <a:r>
              <a:rPr lang="en-US" sz="3600" dirty="0" smtClean="0">
                <a:solidFill>
                  <a:srgbClr val="FFFFFF"/>
                </a:solidFill>
              </a:rPr>
              <a:t>Meniere's </a:t>
            </a:r>
            <a:r>
              <a:rPr lang="en-US" sz="3600" dirty="0">
                <a:solidFill>
                  <a:srgbClr val="FFFFFF"/>
                </a:solidFill>
              </a:rPr>
              <a:t>Disease </a:t>
            </a:r>
            <a:r>
              <a:rPr lang="en-US" sz="3600" dirty="0" smtClean="0">
                <a:solidFill>
                  <a:srgbClr val="FFFFFF"/>
                </a:solidFill>
              </a:rPr>
              <a:t>and </a:t>
            </a:r>
            <a:r>
              <a:rPr lang="en-US" sz="3600" dirty="0">
                <a:solidFill>
                  <a:srgbClr val="FFFFFF"/>
                </a:solidFill>
              </a:rPr>
              <a:t>Inner Ear </a:t>
            </a:r>
            <a:r>
              <a:rPr lang="en-US" sz="3600" dirty="0" smtClean="0">
                <a:solidFill>
                  <a:srgbClr val="FFFFFF"/>
                </a:solidFill>
              </a:rPr>
              <a:t>Disorders</a:t>
            </a:r>
          </a:p>
          <a:p>
            <a:pPr algn="ctr"/>
            <a:r>
              <a:rPr lang="en-US" sz="3600" dirty="0" smtClean="0">
                <a:solidFill>
                  <a:srgbClr val="FFFFFF"/>
                </a:solidFill>
              </a:rPr>
              <a:t>Rome, Italy, October, 2015</a:t>
            </a:r>
            <a:endParaRPr lang="en-US" sz="3600" dirty="0">
              <a:solidFill>
                <a:srgbClr val="FFFFFF"/>
              </a:solidFill>
            </a:endParaRPr>
          </a:p>
        </p:txBody>
      </p:sp>
    </p:spTree>
    <p:extLst>
      <p:ext uri="{BB962C8B-B14F-4D97-AF65-F5344CB8AC3E}">
        <p14:creationId xmlns:p14="http://schemas.microsoft.com/office/powerpoint/2010/main" val="104644866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8" name="Shape 218"/>
          <p:cNvSpPr/>
          <p:nvPr/>
        </p:nvSpPr>
        <p:spPr>
          <a:xfrm>
            <a:off x="2159235" y="661958"/>
            <a:ext cx="8675890" cy="204158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solidFill>
                  <a:srgbClr val="FFFFFF"/>
                </a:solidFill>
                <a:latin typeface="+mj-lt"/>
                <a:ea typeface="+mj-ea"/>
                <a:cs typeface="+mj-cs"/>
                <a:sym typeface="Gill Sans"/>
              </a:defRPr>
            </a:lvl1pPr>
          </a:lstStyle>
          <a:p>
            <a:pPr lvl="0">
              <a:defRPr sz="1800">
                <a:solidFill>
                  <a:srgbClr val="000000"/>
                </a:solidFill>
              </a:defRPr>
            </a:pPr>
            <a:r>
              <a:rPr sz="4200" dirty="0">
                <a:solidFill>
                  <a:srgbClr val="FFFFFF"/>
                </a:solidFill>
              </a:rPr>
              <a:t>Results in </a:t>
            </a:r>
            <a:r>
              <a:rPr lang="en-US" sz="4200" dirty="0" smtClean="0">
                <a:solidFill>
                  <a:srgbClr val="FFFFFF"/>
                </a:solidFill>
              </a:rPr>
              <a:t>D</a:t>
            </a:r>
            <a:r>
              <a:rPr sz="4200" dirty="0" smtClean="0">
                <a:solidFill>
                  <a:srgbClr val="FFFFFF"/>
                </a:solidFill>
              </a:rPr>
              <a:t>emyelination </a:t>
            </a:r>
            <a:r>
              <a:rPr sz="4200" dirty="0">
                <a:solidFill>
                  <a:srgbClr val="FFFFFF"/>
                </a:solidFill>
              </a:rPr>
              <a:t>of </a:t>
            </a:r>
            <a:r>
              <a:rPr sz="4200" dirty="0" smtClean="0">
                <a:solidFill>
                  <a:srgbClr val="FFFFFF"/>
                </a:solidFill>
              </a:rPr>
              <a:t>the</a:t>
            </a:r>
            <a:endParaRPr lang="en-US" sz="4200" dirty="0" smtClean="0">
              <a:solidFill>
                <a:srgbClr val="FFFFFF"/>
              </a:solidFill>
            </a:endParaRPr>
          </a:p>
          <a:p>
            <a:pPr lvl="0">
              <a:defRPr sz="1800">
                <a:solidFill>
                  <a:srgbClr val="000000"/>
                </a:solidFill>
              </a:defRPr>
            </a:pPr>
            <a:r>
              <a:rPr lang="en-US" sz="4200" dirty="0" smtClean="0">
                <a:solidFill>
                  <a:srgbClr val="FFFFFF"/>
                </a:solidFill>
              </a:rPr>
              <a:t>Lower Cervical D</a:t>
            </a:r>
            <a:r>
              <a:rPr sz="4200" dirty="0" smtClean="0">
                <a:solidFill>
                  <a:srgbClr val="FFFFFF"/>
                </a:solidFill>
              </a:rPr>
              <a:t>ur</a:t>
            </a:r>
            <a:r>
              <a:rPr lang="en-US" sz="4200" dirty="0" smtClean="0">
                <a:solidFill>
                  <a:srgbClr val="FFFFFF"/>
                </a:solidFill>
              </a:rPr>
              <a:t>a</a:t>
            </a:r>
          </a:p>
          <a:p>
            <a:pPr lvl="0">
              <a:defRPr sz="1800">
                <a:solidFill>
                  <a:srgbClr val="000000"/>
                </a:solidFill>
              </a:defRPr>
            </a:pPr>
            <a:r>
              <a:rPr lang="en-US" sz="4200" dirty="0" smtClean="0">
                <a:solidFill>
                  <a:srgbClr val="FFFFFF"/>
                </a:solidFill>
              </a:rPr>
              <a:t>Approximately 15 Years Post Trauma</a:t>
            </a:r>
          </a:p>
        </p:txBody>
      </p:sp>
      <p:pic>
        <p:nvPicPr>
          <p:cNvPr id="2" name="Picture 1" descr="Untitle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78707" y="3489403"/>
            <a:ext cx="8113776" cy="6089904"/>
          </a:xfrm>
          <a:prstGeom prst="rect">
            <a:avLst/>
          </a:prstGeom>
        </p:spPr>
      </p:pic>
      <p:pic>
        <p:nvPicPr>
          <p:cNvPr id="4" name="Picture 3" descr="arrow-blue-outline-righ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71906" y="6535114"/>
            <a:ext cx="1828924" cy="1587679"/>
          </a:xfrm>
          <a:prstGeom prst="rect">
            <a:avLst/>
          </a:prstGeom>
        </p:spPr>
      </p:pic>
      <p:sp>
        <p:nvSpPr>
          <p:cNvPr id="5" name="TextBox 4"/>
          <p:cNvSpPr txBox="1"/>
          <p:nvPr/>
        </p:nvSpPr>
        <p:spPr>
          <a:xfrm>
            <a:off x="2578706" y="5065546"/>
            <a:ext cx="2085243" cy="354968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3200" b="1" i="0" u="none" strike="noStrike" cap="none" spc="0" normalizeH="0" baseline="0" dirty="0" smtClean="0">
              <a:ln>
                <a:noFill/>
              </a:ln>
              <a:solidFill>
                <a:srgbClr val="000000"/>
              </a:solidFill>
              <a:effectLst/>
              <a:uFillTx/>
              <a:latin typeface="Helvetica"/>
              <a:ea typeface="Helvetica"/>
              <a:cs typeface="Helvetica"/>
              <a:sym typeface="Helvetica"/>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3200" b="1" i="0" u="none" strike="noStrike" cap="none" spc="0" normalizeH="0" baseline="0" dirty="0" smtClean="0">
              <a:ln>
                <a:noFill/>
              </a:ln>
              <a:solidFill>
                <a:srgbClr val="000000"/>
              </a:solidFill>
              <a:effectLst/>
              <a:uFillTx/>
              <a:latin typeface="Helvetica"/>
              <a:ea typeface="Helvetica"/>
              <a:cs typeface="Helvetica"/>
              <a:sym typeface="Helvetica"/>
            </a:endParaRPr>
          </a:p>
          <a:p>
            <a:pPr marL="0" marR="0" indent="0" algn="l" defTabSz="457200" rtl="0" fontAlgn="auto" latinLnBrk="1" hangingPunct="0">
              <a:lnSpc>
                <a:spcPct val="100000"/>
              </a:lnSpc>
              <a:spcBef>
                <a:spcPts val="0"/>
              </a:spcBef>
              <a:spcAft>
                <a:spcPts val="0"/>
              </a:spcAft>
              <a:buClrTx/>
              <a:buSzTx/>
              <a:buFontTx/>
              <a:buNone/>
              <a:tabLst/>
            </a:pPr>
            <a:r>
              <a:rPr kumimoji="0" lang="en-US" sz="3200" b="1" i="0" u="none" strike="noStrike" cap="none" spc="0" normalizeH="0" baseline="0" dirty="0" smtClean="0">
                <a:ln>
                  <a:noFill/>
                </a:ln>
                <a:solidFill>
                  <a:srgbClr val="000000"/>
                </a:solidFill>
                <a:effectLst/>
                <a:uFillTx/>
                <a:latin typeface="Helvetica"/>
                <a:ea typeface="Helvetica"/>
                <a:cs typeface="Helvetica"/>
                <a:sym typeface="Helvetica"/>
              </a:rPr>
              <a:t>Posterior      C5</a:t>
            </a:r>
          </a:p>
          <a:p>
            <a:pPr marL="0" marR="0" indent="0" algn="l" defTabSz="457200" rtl="0" fontAlgn="auto" latinLnBrk="1" hangingPunct="0">
              <a:lnSpc>
                <a:spcPct val="100000"/>
              </a:lnSpc>
              <a:spcBef>
                <a:spcPts val="0"/>
              </a:spcBef>
              <a:spcAft>
                <a:spcPts val="0"/>
              </a:spcAft>
              <a:buClrTx/>
              <a:buSzTx/>
              <a:buFontTx/>
              <a:buNone/>
              <a:tabLst/>
            </a:pPr>
            <a:r>
              <a:rPr lang="en-US" sz="3200" b="1" dirty="0" smtClean="0">
                <a:solidFill>
                  <a:srgbClr val="000000"/>
                </a:solidFill>
              </a:rPr>
              <a:t>Damaging</a:t>
            </a:r>
          </a:p>
          <a:p>
            <a:pPr marL="0" marR="0" indent="0" algn="l" defTabSz="457200" rtl="0" fontAlgn="auto" latinLnBrk="1" hangingPunct="0">
              <a:lnSpc>
                <a:spcPct val="100000"/>
              </a:lnSpc>
              <a:spcBef>
                <a:spcPts val="0"/>
              </a:spcBef>
              <a:spcAft>
                <a:spcPts val="0"/>
              </a:spcAft>
              <a:buClrTx/>
              <a:buSzTx/>
              <a:buFontTx/>
              <a:buNone/>
              <a:tabLst/>
            </a:pPr>
            <a:r>
              <a:rPr kumimoji="0" lang="en-US" sz="3200" b="1" i="0" u="none" strike="noStrike" cap="none" spc="0" normalizeH="0" baseline="0" dirty="0" smtClean="0">
                <a:ln>
                  <a:noFill/>
                </a:ln>
                <a:solidFill>
                  <a:srgbClr val="000000"/>
                </a:solidFill>
                <a:effectLst/>
                <a:uFillTx/>
                <a:latin typeface="Helvetica"/>
                <a:ea typeface="Helvetica"/>
                <a:cs typeface="Helvetica"/>
                <a:sym typeface="Helvetica"/>
              </a:rPr>
              <a:t>Meninges</a:t>
            </a:r>
          </a:p>
          <a:p>
            <a:pPr marL="0" marR="0" indent="0" algn="l" defTabSz="457200" rtl="0" fontAlgn="auto" latinLnBrk="1" hangingPunct="0">
              <a:lnSpc>
                <a:spcPct val="100000"/>
              </a:lnSpc>
              <a:spcBef>
                <a:spcPts val="0"/>
              </a:spcBef>
              <a:spcAft>
                <a:spcPts val="0"/>
              </a:spcAft>
              <a:buClrTx/>
              <a:buSzTx/>
              <a:buFontTx/>
              <a:buNone/>
              <a:tabLst/>
            </a:pPr>
            <a:endParaRPr kumimoji="0" lang="en-US" sz="3200" b="1" i="0" u="none" strike="noStrike" cap="none" spc="0" normalizeH="0" baseline="0" dirty="0">
              <a:ln>
                <a:noFill/>
              </a:ln>
              <a:solidFill>
                <a:srgbClr val="000000"/>
              </a:solidFill>
              <a:effectLst/>
              <a:uFillTx/>
              <a:latin typeface="Helvetica"/>
              <a:ea typeface="Helvetica"/>
              <a:cs typeface="Helvetica"/>
              <a:sym typeface="Helvetica"/>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 name="th.jpg"/>
          <p:cNvPicPr/>
          <p:nvPr/>
        </p:nvPicPr>
        <p:blipFill>
          <a:blip r:embed="rId2">
            <a:extLst/>
          </a:blip>
          <a:stretch>
            <a:fillRect/>
          </a:stretch>
        </p:blipFill>
        <p:spPr>
          <a:xfrm>
            <a:off x="3270385" y="4241800"/>
            <a:ext cx="6451329" cy="4584700"/>
          </a:xfrm>
          <a:prstGeom prst="rect">
            <a:avLst/>
          </a:prstGeom>
          <a:ln w="12700">
            <a:miter lim="400000"/>
          </a:ln>
        </p:spPr>
      </p:pic>
      <p:sp>
        <p:nvSpPr>
          <p:cNvPr id="221" name="Shape 221"/>
          <p:cNvSpPr/>
          <p:nvPr/>
        </p:nvSpPr>
        <p:spPr>
          <a:xfrm>
            <a:off x="1752972" y="-229945"/>
            <a:ext cx="9105057" cy="398057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ctr">
              <a:defRPr sz="1800"/>
            </a:pPr>
            <a:endParaRPr lang="en-US" sz="3600" b="1" dirty="0" smtClean="0">
              <a:solidFill>
                <a:srgbClr val="FFFFFF"/>
              </a:solidFill>
            </a:endParaRPr>
          </a:p>
          <a:p>
            <a:pPr lvl="0" algn="ctr">
              <a:defRPr sz="1800"/>
            </a:pPr>
            <a:r>
              <a:rPr sz="3600" b="1" dirty="0" smtClean="0">
                <a:solidFill>
                  <a:srgbClr val="FFFFFF"/>
                </a:solidFill>
              </a:rPr>
              <a:t>When </a:t>
            </a:r>
            <a:r>
              <a:rPr sz="3600" b="1" dirty="0">
                <a:solidFill>
                  <a:srgbClr val="FFFFFF"/>
                </a:solidFill>
              </a:rPr>
              <a:t>the </a:t>
            </a:r>
            <a:r>
              <a:rPr lang="en-US" sz="3600" b="1" dirty="0" smtClean="0">
                <a:solidFill>
                  <a:srgbClr val="FFFFFF"/>
                </a:solidFill>
              </a:rPr>
              <a:t>h</a:t>
            </a:r>
            <a:r>
              <a:rPr sz="3600" b="1" dirty="0" smtClean="0">
                <a:solidFill>
                  <a:srgbClr val="FFFFFF"/>
                </a:solidFill>
              </a:rPr>
              <a:t>ead is</a:t>
            </a:r>
            <a:r>
              <a:rPr lang="en-US" sz="3600" b="1" dirty="0">
                <a:solidFill>
                  <a:srgbClr val="FFFFFF"/>
                </a:solidFill>
              </a:rPr>
              <a:t> f</a:t>
            </a:r>
            <a:r>
              <a:rPr sz="3600" b="1" dirty="0" smtClean="0">
                <a:solidFill>
                  <a:srgbClr val="FFFFFF"/>
                </a:solidFill>
              </a:rPr>
              <a:t>ixated </a:t>
            </a:r>
            <a:r>
              <a:rPr lang="en-US" sz="3600" b="1" dirty="0">
                <a:solidFill>
                  <a:srgbClr val="FFFFFF"/>
                </a:solidFill>
              </a:rPr>
              <a:t>f</a:t>
            </a:r>
            <a:r>
              <a:rPr sz="3600" b="1" dirty="0" smtClean="0">
                <a:solidFill>
                  <a:srgbClr val="FFFFFF"/>
                </a:solidFill>
              </a:rPr>
              <a:t>orward </a:t>
            </a:r>
            <a:r>
              <a:rPr sz="3600" b="1" dirty="0">
                <a:solidFill>
                  <a:srgbClr val="FFFFFF"/>
                </a:solidFill>
              </a:rPr>
              <a:t>with a </a:t>
            </a:r>
            <a:endParaRPr lang="en-US" sz="3600" b="1" dirty="0" smtClean="0">
              <a:solidFill>
                <a:srgbClr val="FFFFFF"/>
              </a:solidFill>
            </a:endParaRPr>
          </a:p>
          <a:p>
            <a:pPr lvl="0" algn="ctr">
              <a:defRPr sz="1800"/>
            </a:pPr>
            <a:r>
              <a:rPr sz="3600" b="1" dirty="0" smtClean="0">
                <a:solidFill>
                  <a:srgbClr val="FFFFFF"/>
                </a:solidFill>
              </a:rPr>
              <a:t>Posterior </a:t>
            </a:r>
            <a:r>
              <a:rPr sz="3600" b="1" dirty="0">
                <a:solidFill>
                  <a:srgbClr val="FFFFFF"/>
                </a:solidFill>
              </a:rPr>
              <a:t>Atlas Subluxation</a:t>
            </a:r>
            <a:r>
              <a:rPr sz="3600" b="1" dirty="0" smtClean="0">
                <a:solidFill>
                  <a:srgbClr val="FFFFFF"/>
                </a:solidFill>
              </a:rPr>
              <a:t>,</a:t>
            </a:r>
            <a:endParaRPr lang="en-US" sz="3600" b="1" dirty="0" smtClean="0">
              <a:solidFill>
                <a:srgbClr val="FFFFFF"/>
              </a:solidFill>
            </a:endParaRPr>
          </a:p>
          <a:p>
            <a:pPr lvl="0" algn="ctr">
              <a:defRPr sz="1800"/>
            </a:pPr>
            <a:r>
              <a:rPr lang="en-US" sz="3600" b="1" dirty="0">
                <a:solidFill>
                  <a:srgbClr val="FFFFFF"/>
                </a:solidFill>
              </a:rPr>
              <a:t>u</a:t>
            </a:r>
            <a:r>
              <a:rPr lang="en-US" sz="3600" b="1" dirty="0" smtClean="0">
                <a:solidFill>
                  <a:srgbClr val="FFFFFF"/>
                </a:solidFill>
              </a:rPr>
              <a:t>nless </a:t>
            </a:r>
            <a:r>
              <a:rPr lang="en-US" sz="3600" b="1" dirty="0">
                <a:solidFill>
                  <a:srgbClr val="FFFFFF"/>
                </a:solidFill>
              </a:rPr>
              <a:t>c</a:t>
            </a:r>
            <a:r>
              <a:rPr lang="en-US" sz="3600" b="1" dirty="0" smtClean="0">
                <a:solidFill>
                  <a:srgbClr val="FFFFFF"/>
                </a:solidFill>
              </a:rPr>
              <a:t>orrected by an</a:t>
            </a:r>
          </a:p>
          <a:p>
            <a:pPr lvl="0" algn="ctr">
              <a:defRPr sz="1800"/>
            </a:pPr>
            <a:r>
              <a:rPr lang="en-US" sz="3600" b="1" dirty="0" smtClean="0">
                <a:solidFill>
                  <a:srgbClr val="FFFFFF"/>
                </a:solidFill>
              </a:rPr>
              <a:t>Upper Cervical Specific Chiropractor, </a:t>
            </a:r>
            <a:endParaRPr sz="3600" b="1" dirty="0">
              <a:solidFill>
                <a:srgbClr val="FFFFFF"/>
              </a:solidFill>
            </a:endParaRPr>
          </a:p>
          <a:p>
            <a:pPr lvl="0" algn="ctr">
              <a:defRPr sz="1800"/>
            </a:pPr>
            <a:r>
              <a:rPr sz="3600" b="1" dirty="0" smtClean="0">
                <a:solidFill>
                  <a:srgbClr val="FFFFFF"/>
                </a:solidFill>
              </a:rPr>
              <a:t>The</a:t>
            </a:r>
            <a:r>
              <a:rPr lang="en-US" sz="3600" b="1" dirty="0" smtClean="0">
                <a:solidFill>
                  <a:srgbClr val="FFFFFF"/>
                </a:solidFill>
              </a:rPr>
              <a:t> patient</a:t>
            </a:r>
            <a:r>
              <a:rPr sz="3600" b="1" dirty="0" smtClean="0">
                <a:solidFill>
                  <a:srgbClr val="FFFFFF"/>
                </a:solidFill>
              </a:rPr>
              <a:t> </a:t>
            </a:r>
            <a:r>
              <a:rPr sz="3600" b="1" dirty="0">
                <a:solidFill>
                  <a:srgbClr val="FFFFFF"/>
                </a:solidFill>
              </a:rPr>
              <a:t>will </a:t>
            </a:r>
            <a:r>
              <a:rPr lang="en-US" sz="3600" b="1" dirty="0" smtClean="0">
                <a:solidFill>
                  <a:srgbClr val="FFFFFF"/>
                </a:solidFill>
              </a:rPr>
              <a:t>c</a:t>
            </a:r>
            <a:r>
              <a:rPr sz="3600" b="1" dirty="0" smtClean="0">
                <a:solidFill>
                  <a:srgbClr val="FFFFFF"/>
                </a:solidFill>
              </a:rPr>
              <a:t>ontinue </a:t>
            </a:r>
            <a:r>
              <a:rPr sz="3600" b="1" dirty="0">
                <a:solidFill>
                  <a:srgbClr val="FFFFFF"/>
                </a:solidFill>
              </a:rPr>
              <a:t>to </a:t>
            </a:r>
            <a:r>
              <a:rPr lang="en-US" sz="3600" b="1" dirty="0" smtClean="0">
                <a:solidFill>
                  <a:srgbClr val="FFFFFF"/>
                </a:solidFill>
              </a:rPr>
              <a:t>b</a:t>
            </a:r>
            <a:r>
              <a:rPr sz="3600" b="1" dirty="0" smtClean="0">
                <a:solidFill>
                  <a:srgbClr val="FFFFFF"/>
                </a:solidFill>
              </a:rPr>
              <a:t>end </a:t>
            </a:r>
            <a:r>
              <a:rPr lang="en-US" sz="3600" b="1" dirty="0">
                <a:solidFill>
                  <a:srgbClr val="FFFFFF"/>
                </a:solidFill>
              </a:rPr>
              <a:t>f</a:t>
            </a:r>
            <a:r>
              <a:rPr sz="3600" b="1" dirty="0" smtClean="0">
                <a:solidFill>
                  <a:srgbClr val="FFFFFF"/>
                </a:solidFill>
              </a:rPr>
              <a:t>orward </a:t>
            </a:r>
            <a:endParaRPr lang="en-US" sz="3600" b="1" dirty="0" smtClean="0">
              <a:solidFill>
                <a:srgbClr val="FFFFFF"/>
              </a:solidFill>
            </a:endParaRPr>
          </a:p>
          <a:p>
            <a:pPr lvl="0" algn="ctr">
              <a:defRPr sz="1800"/>
            </a:pPr>
            <a:r>
              <a:rPr sz="3600" b="1" dirty="0" smtClean="0">
                <a:solidFill>
                  <a:srgbClr val="FFFFFF"/>
                </a:solidFill>
              </a:rPr>
              <a:t>for </a:t>
            </a:r>
            <a:r>
              <a:rPr sz="3600" b="1" dirty="0">
                <a:solidFill>
                  <a:srgbClr val="FFFFFF"/>
                </a:solidFill>
              </a:rPr>
              <a:t>the </a:t>
            </a:r>
            <a:r>
              <a:rPr lang="en-US" sz="3600" b="1" dirty="0" smtClean="0">
                <a:solidFill>
                  <a:srgbClr val="FFFFFF"/>
                </a:solidFill>
              </a:rPr>
              <a:t>r</a:t>
            </a:r>
            <a:r>
              <a:rPr sz="3600" b="1" dirty="0" smtClean="0">
                <a:solidFill>
                  <a:srgbClr val="FFFFFF"/>
                </a:solidFill>
              </a:rPr>
              <a:t>est </a:t>
            </a:r>
            <a:r>
              <a:rPr sz="3600" b="1" dirty="0">
                <a:solidFill>
                  <a:srgbClr val="FFFFFF"/>
                </a:solidFill>
              </a:rPr>
              <a:t>of </a:t>
            </a:r>
            <a:r>
              <a:rPr lang="en-US" sz="3600" b="1" dirty="0" smtClean="0">
                <a:solidFill>
                  <a:srgbClr val="FFFFFF"/>
                </a:solidFill>
              </a:rPr>
              <a:t>t</a:t>
            </a:r>
            <a:r>
              <a:rPr sz="3600" b="1" dirty="0" smtClean="0">
                <a:solidFill>
                  <a:srgbClr val="FFFFFF"/>
                </a:solidFill>
              </a:rPr>
              <a:t>heir </a:t>
            </a:r>
            <a:r>
              <a:rPr lang="en-US" sz="3600" b="1" dirty="0" smtClean="0">
                <a:solidFill>
                  <a:srgbClr val="FFFFFF"/>
                </a:solidFill>
              </a:rPr>
              <a:t>l</a:t>
            </a:r>
            <a:r>
              <a:rPr sz="3600" b="1" dirty="0" smtClean="0">
                <a:solidFill>
                  <a:srgbClr val="FFFFFF"/>
                </a:solidFill>
              </a:rPr>
              <a:t>ives</a:t>
            </a:r>
            <a:r>
              <a:rPr lang="en-US" sz="3600" b="1" dirty="0" smtClean="0">
                <a:solidFill>
                  <a:srgbClr val="FFFFFF"/>
                </a:solidFill>
              </a:rPr>
              <a:t>.</a:t>
            </a:r>
            <a:endParaRPr sz="3600" b="1" dirty="0">
              <a:solidFill>
                <a:srgbClr val="FFFFFF"/>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Shape 223"/>
          <p:cNvSpPr/>
          <p:nvPr/>
        </p:nvSpPr>
        <p:spPr>
          <a:xfrm>
            <a:off x="2743240" y="612358"/>
            <a:ext cx="7507864" cy="231858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ctr" defTabSz="584200">
              <a:defRPr sz="1800"/>
            </a:pPr>
            <a:r>
              <a:rPr sz="4800" b="1" dirty="0">
                <a:solidFill>
                  <a:srgbClr val="FFFFFF"/>
                </a:solidFill>
                <a:latin typeface="+mj-lt"/>
                <a:ea typeface="+mj-ea"/>
                <a:cs typeface="+mj-cs"/>
                <a:sym typeface="Gill Sans"/>
              </a:rPr>
              <a:t>Side </a:t>
            </a:r>
            <a:r>
              <a:rPr lang="en-US" sz="4800" b="1" dirty="0" smtClean="0">
                <a:solidFill>
                  <a:srgbClr val="FFFFFF"/>
                </a:solidFill>
                <a:latin typeface="+mj-lt"/>
                <a:ea typeface="+mj-ea"/>
                <a:cs typeface="+mj-cs"/>
                <a:sym typeface="Gill Sans"/>
              </a:rPr>
              <a:t>I</a:t>
            </a:r>
            <a:r>
              <a:rPr sz="4800" b="1" dirty="0" smtClean="0">
                <a:solidFill>
                  <a:srgbClr val="FFFFFF"/>
                </a:solidFill>
                <a:latin typeface="+mj-lt"/>
                <a:ea typeface="+mj-ea"/>
                <a:cs typeface="+mj-cs"/>
                <a:sym typeface="Gill Sans"/>
              </a:rPr>
              <a:t>mpact </a:t>
            </a:r>
            <a:r>
              <a:rPr lang="en-US" sz="4800" b="1" dirty="0" smtClean="0">
                <a:solidFill>
                  <a:srgbClr val="FFFFFF"/>
                </a:solidFill>
                <a:latin typeface="+mj-lt"/>
                <a:ea typeface="+mj-ea"/>
                <a:cs typeface="+mj-cs"/>
                <a:sym typeface="Gill Sans"/>
              </a:rPr>
              <a:t>W</a:t>
            </a:r>
            <a:r>
              <a:rPr sz="4800" b="1" dirty="0" smtClean="0">
                <a:solidFill>
                  <a:srgbClr val="FFFFFF"/>
                </a:solidFill>
                <a:latin typeface="+mj-lt"/>
                <a:ea typeface="+mj-ea"/>
                <a:cs typeface="+mj-cs"/>
                <a:sym typeface="Gill Sans"/>
              </a:rPr>
              <a:t>hiplash</a:t>
            </a:r>
            <a:r>
              <a:rPr lang="en-US" sz="4800" b="1" dirty="0" smtClean="0">
                <a:solidFill>
                  <a:srgbClr val="FFFFFF"/>
                </a:solidFill>
                <a:latin typeface="+mj-lt"/>
                <a:ea typeface="+mj-ea"/>
                <a:cs typeface="+mj-cs"/>
                <a:sym typeface="Gill Sans"/>
              </a:rPr>
              <a:t> </a:t>
            </a:r>
            <a:r>
              <a:rPr sz="4800" b="1" dirty="0" smtClean="0">
                <a:solidFill>
                  <a:srgbClr val="FFFFFF"/>
                </a:solidFill>
                <a:latin typeface="+mj-lt"/>
                <a:ea typeface="+mj-ea"/>
                <a:cs typeface="+mj-cs"/>
                <a:sym typeface="Gill Sans"/>
              </a:rPr>
              <a:t>=</a:t>
            </a:r>
            <a:endParaRPr sz="4800" b="1" dirty="0">
              <a:solidFill>
                <a:srgbClr val="FFFFFF"/>
              </a:solidFill>
              <a:latin typeface="+mj-lt"/>
              <a:ea typeface="+mj-ea"/>
              <a:cs typeface="+mj-cs"/>
              <a:sym typeface="Gill Sans"/>
            </a:endParaRPr>
          </a:p>
          <a:p>
            <a:pPr lvl="0" algn="ctr" defTabSz="584200">
              <a:defRPr sz="1800"/>
            </a:pPr>
            <a:endParaRPr sz="4800" b="1" dirty="0">
              <a:solidFill>
                <a:srgbClr val="FFFFFF"/>
              </a:solidFill>
              <a:latin typeface="+mj-lt"/>
              <a:ea typeface="+mj-ea"/>
              <a:cs typeface="+mj-cs"/>
              <a:sym typeface="Gill Sans"/>
            </a:endParaRPr>
          </a:p>
          <a:p>
            <a:pPr lvl="0" algn="ctr" defTabSz="584200">
              <a:defRPr sz="1800"/>
            </a:pPr>
            <a:r>
              <a:rPr lang="en-US" sz="4800" b="1" dirty="0" smtClean="0">
                <a:solidFill>
                  <a:srgbClr val="FFFFFF"/>
                </a:solidFill>
                <a:latin typeface="+mj-lt"/>
                <a:ea typeface="+mj-ea"/>
                <a:cs typeface="+mj-cs"/>
                <a:sym typeface="Gill Sans"/>
              </a:rPr>
              <a:t>Left Head </a:t>
            </a:r>
            <a:r>
              <a:rPr sz="4800" b="1" dirty="0" smtClean="0">
                <a:solidFill>
                  <a:srgbClr val="FFFFFF"/>
                </a:solidFill>
                <a:latin typeface="+mj-lt"/>
                <a:ea typeface="+mj-ea"/>
                <a:cs typeface="+mj-cs"/>
                <a:sym typeface="Gill Sans"/>
              </a:rPr>
              <a:t>Translation</a:t>
            </a:r>
            <a:endParaRPr sz="4800" b="1" dirty="0">
              <a:solidFill>
                <a:srgbClr val="FFFFFF"/>
              </a:solidFill>
              <a:latin typeface="+mj-lt"/>
              <a:ea typeface="+mj-ea"/>
              <a:cs typeface="+mj-cs"/>
              <a:sym typeface="Gill Sans"/>
            </a:endParaRPr>
          </a:p>
        </p:txBody>
      </p:sp>
      <p:pic>
        <p:nvPicPr>
          <p:cNvPr id="224" name="Picture111.png"/>
          <p:cNvPicPr/>
          <p:nvPr/>
        </p:nvPicPr>
        <p:blipFill>
          <a:blip r:embed="rId3">
            <a:extLst/>
          </a:blip>
          <a:stretch>
            <a:fillRect/>
          </a:stretch>
        </p:blipFill>
        <p:spPr>
          <a:xfrm>
            <a:off x="4914900" y="3272000"/>
            <a:ext cx="3187700" cy="3810000"/>
          </a:xfrm>
          <a:prstGeom prst="rect">
            <a:avLst/>
          </a:prstGeom>
          <a:ln w="12700">
            <a:miter lim="400000"/>
          </a:ln>
        </p:spPr>
      </p:pic>
      <p:sp>
        <p:nvSpPr>
          <p:cNvPr id="225" name="Shape 225"/>
          <p:cNvSpPr/>
          <p:nvPr/>
        </p:nvSpPr>
        <p:spPr>
          <a:xfrm>
            <a:off x="2331975" y="7678702"/>
            <a:ext cx="8935388" cy="121058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sz="2400" b="1">
                <a:solidFill>
                  <a:srgbClr val="FFFFFF"/>
                </a:solidFill>
              </a:defRPr>
            </a:lvl1pPr>
          </a:lstStyle>
          <a:p>
            <a:pPr lvl="0" algn="ctr">
              <a:defRPr sz="1800" b="0">
                <a:solidFill>
                  <a:srgbClr val="000000"/>
                </a:solidFill>
              </a:defRPr>
            </a:pPr>
            <a:r>
              <a:rPr sz="3600" b="1" dirty="0">
                <a:solidFill>
                  <a:srgbClr val="FFFFFF"/>
                </a:solidFill>
              </a:rPr>
              <a:t>Head Fixated to One </a:t>
            </a:r>
            <a:r>
              <a:rPr sz="3600" b="1" dirty="0" smtClean="0">
                <a:solidFill>
                  <a:srgbClr val="FFFFFF"/>
                </a:solidFill>
              </a:rPr>
              <a:t>Sid</a:t>
            </a:r>
            <a:r>
              <a:rPr lang="en-US" sz="3600" b="1" dirty="0" smtClean="0">
                <a:solidFill>
                  <a:srgbClr val="FFFFFF"/>
                </a:solidFill>
              </a:rPr>
              <a:t>e</a:t>
            </a:r>
          </a:p>
          <a:p>
            <a:pPr lvl="0" algn="ctr">
              <a:defRPr sz="1800" b="0">
                <a:solidFill>
                  <a:srgbClr val="000000"/>
                </a:solidFill>
              </a:defRPr>
            </a:pPr>
            <a:r>
              <a:rPr lang="en-US" sz="3600" b="1" dirty="0" smtClean="0">
                <a:solidFill>
                  <a:srgbClr val="FFFFFF"/>
                </a:solidFill>
              </a:rPr>
              <a:t>Example:  T-Bone Vehicular Accident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615670" y="-1230729"/>
            <a:ext cx="5389130" cy="970522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r" defTabSz="457200" rtl="0" fontAlgn="auto" latinLnBrk="1" hangingPunct="0">
              <a:lnSpc>
                <a:spcPct val="100000"/>
              </a:lnSpc>
              <a:spcBef>
                <a:spcPts val="0"/>
              </a:spcBef>
              <a:spcAft>
                <a:spcPts val="0"/>
              </a:spcAft>
              <a:buClrTx/>
              <a:buSzTx/>
              <a:buFontTx/>
              <a:buNone/>
              <a:tabLst/>
            </a:pPr>
            <a:endParaRPr lang="en-US" sz="4800" b="1" dirty="0" smtClean="0">
              <a:solidFill>
                <a:srgbClr val="FFFFFF"/>
              </a:solidFill>
            </a:endParaRPr>
          </a:p>
          <a:p>
            <a:pPr marL="0" marR="0" indent="0" algn="r" defTabSz="457200" rtl="0" fontAlgn="auto" latinLnBrk="1" hangingPunct="0">
              <a:lnSpc>
                <a:spcPct val="100000"/>
              </a:lnSpc>
              <a:spcBef>
                <a:spcPts val="0"/>
              </a:spcBef>
              <a:spcAft>
                <a:spcPts val="0"/>
              </a:spcAft>
              <a:buClrTx/>
              <a:buSzTx/>
              <a:buFontTx/>
              <a:buNone/>
              <a:tabLst/>
            </a:pPr>
            <a:endParaRPr lang="en-US" sz="4800" b="1" dirty="0">
              <a:solidFill>
                <a:srgbClr val="FFFFFF"/>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4800" b="1" i="0" u="none" strike="noStrike" cap="none" spc="0" normalizeH="0" baseline="0" dirty="0" smtClean="0">
              <a:ln>
                <a:noFill/>
              </a:ln>
              <a:solidFill>
                <a:srgbClr val="FFFFFF"/>
              </a:solidFill>
              <a:effectLst/>
              <a:uFillTx/>
              <a:sym typeface="Helvetica"/>
            </a:endParaRPr>
          </a:p>
          <a:p>
            <a:pPr marL="0" marR="0" indent="0" algn="ctr" defTabSz="457200" rtl="0" fontAlgn="auto" latinLnBrk="1" hangingPunct="0">
              <a:lnSpc>
                <a:spcPct val="100000"/>
              </a:lnSpc>
              <a:spcBef>
                <a:spcPts val="0"/>
              </a:spcBef>
              <a:spcAft>
                <a:spcPts val="0"/>
              </a:spcAft>
              <a:buClrTx/>
              <a:buSzTx/>
              <a:buFontTx/>
              <a:buNone/>
              <a:tabLst/>
            </a:pPr>
            <a:r>
              <a:rPr kumimoji="0" lang="en-US" sz="4800" b="1" i="0" u="none" strike="noStrike" cap="none" spc="0" normalizeH="0" baseline="0" dirty="0" smtClean="0">
                <a:ln>
                  <a:noFill/>
                </a:ln>
                <a:solidFill>
                  <a:srgbClr val="FFFFFF"/>
                </a:solidFill>
                <a:effectLst/>
                <a:uFillTx/>
                <a:sym typeface="Helvetica"/>
              </a:rPr>
              <a:t>Head</a:t>
            </a:r>
            <a:r>
              <a:rPr kumimoji="0" lang="en-US" sz="4800" b="1" i="0" u="none" strike="noStrike" cap="none" spc="0" normalizeH="0" dirty="0" smtClean="0">
                <a:ln>
                  <a:noFill/>
                </a:ln>
                <a:solidFill>
                  <a:srgbClr val="FFFFFF"/>
                </a:solidFill>
                <a:effectLst/>
                <a:uFillTx/>
                <a:sym typeface="Helvetica"/>
              </a:rPr>
              <a:t> </a:t>
            </a:r>
            <a:r>
              <a:rPr lang="en-US" sz="4800" b="1" dirty="0">
                <a:solidFill>
                  <a:srgbClr val="FFFFFF"/>
                </a:solidFill>
              </a:rPr>
              <a:t>t</a:t>
            </a:r>
            <a:r>
              <a:rPr kumimoji="0" lang="en-US" sz="4800" b="1" i="0" u="none" strike="noStrike" cap="none" spc="0" normalizeH="0" dirty="0" smtClean="0">
                <a:ln>
                  <a:noFill/>
                </a:ln>
                <a:solidFill>
                  <a:srgbClr val="FFFFFF"/>
                </a:solidFill>
                <a:effectLst/>
                <a:uFillTx/>
                <a:sym typeface="Helvetica"/>
              </a:rPr>
              <a:t>ilt </a:t>
            </a:r>
            <a:r>
              <a:rPr lang="en-US" sz="4800" b="1" dirty="0" smtClean="0">
                <a:solidFill>
                  <a:srgbClr val="FFFFFF"/>
                </a:solidFill>
              </a:rPr>
              <a:t>w</a:t>
            </a:r>
            <a:r>
              <a:rPr lang="en-US" sz="4800" b="1" baseline="0" dirty="0" smtClean="0">
                <a:solidFill>
                  <a:srgbClr val="FFFFFF"/>
                </a:solidFill>
              </a:rPr>
              <a:t>ill </a:t>
            </a:r>
          </a:p>
          <a:p>
            <a:pPr marL="0" marR="0" indent="0" algn="ctr" defTabSz="457200" rtl="0" fontAlgn="auto" latinLnBrk="1" hangingPunct="0">
              <a:lnSpc>
                <a:spcPct val="100000"/>
              </a:lnSpc>
              <a:spcBef>
                <a:spcPts val="0"/>
              </a:spcBef>
              <a:spcAft>
                <a:spcPts val="0"/>
              </a:spcAft>
              <a:buClrTx/>
              <a:buSzTx/>
              <a:buFontTx/>
              <a:buNone/>
              <a:tabLst/>
            </a:pPr>
            <a:r>
              <a:rPr lang="en-US" sz="4800" b="1" dirty="0">
                <a:solidFill>
                  <a:srgbClr val="FFFFFF"/>
                </a:solidFill>
              </a:rPr>
              <a:t>m</a:t>
            </a:r>
            <a:r>
              <a:rPr lang="en-US" sz="4800" b="1" baseline="0" dirty="0" smtClean="0">
                <a:solidFill>
                  <a:srgbClr val="FFFFFF"/>
                </a:solidFill>
              </a:rPr>
              <a:t>ake you dizzy,</a:t>
            </a:r>
            <a:r>
              <a:rPr lang="en-US" sz="4800" b="1" dirty="0" smtClean="0">
                <a:solidFill>
                  <a:srgbClr val="FFFFFF"/>
                </a:solidFill>
              </a:rPr>
              <a:t> </a:t>
            </a:r>
          </a:p>
          <a:p>
            <a:pPr marL="0" marR="0" indent="0" algn="ctr" defTabSz="457200" rtl="0" fontAlgn="auto" latinLnBrk="1" hangingPunct="0">
              <a:lnSpc>
                <a:spcPct val="100000"/>
              </a:lnSpc>
              <a:spcBef>
                <a:spcPts val="0"/>
              </a:spcBef>
              <a:spcAft>
                <a:spcPts val="0"/>
              </a:spcAft>
              <a:buClrTx/>
              <a:buSzTx/>
              <a:buFontTx/>
              <a:buNone/>
              <a:tabLst/>
            </a:pPr>
            <a:r>
              <a:rPr lang="en-US" sz="4800" b="1" dirty="0">
                <a:solidFill>
                  <a:srgbClr val="FFFFFF"/>
                </a:solidFill>
              </a:rPr>
              <a:t>s</a:t>
            </a:r>
            <a:r>
              <a:rPr lang="en-US" sz="4800" b="1" dirty="0" smtClean="0">
                <a:solidFill>
                  <a:srgbClr val="FFFFFF"/>
                </a:solidFill>
              </a:rPr>
              <a:t>o </a:t>
            </a:r>
            <a:r>
              <a:rPr kumimoji="0" lang="en-US" sz="4800" b="1" i="0" u="none" strike="noStrike" cap="none" spc="0" normalizeH="0" dirty="0" smtClean="0">
                <a:ln>
                  <a:noFill/>
                </a:ln>
                <a:solidFill>
                  <a:srgbClr val="FFFFFF"/>
                </a:solidFill>
                <a:effectLst/>
                <a:uFillTx/>
                <a:sym typeface="Helvetica"/>
              </a:rPr>
              <a:t>your body</a:t>
            </a:r>
          </a:p>
          <a:p>
            <a:pPr marL="0" marR="0" indent="0" algn="ctr" defTabSz="457200" rtl="0" fontAlgn="auto" latinLnBrk="1" hangingPunct="0">
              <a:lnSpc>
                <a:spcPct val="100000"/>
              </a:lnSpc>
              <a:spcBef>
                <a:spcPts val="0"/>
              </a:spcBef>
              <a:spcAft>
                <a:spcPts val="0"/>
              </a:spcAft>
              <a:buClrTx/>
              <a:buSzTx/>
              <a:buFontTx/>
              <a:buNone/>
              <a:tabLst/>
            </a:pPr>
            <a:r>
              <a:rPr lang="en-US" sz="4800" b="1" dirty="0">
                <a:solidFill>
                  <a:srgbClr val="FFFFFF"/>
                </a:solidFill>
              </a:rPr>
              <a:t>h</a:t>
            </a:r>
            <a:r>
              <a:rPr lang="en-US" sz="4800" b="1" baseline="0" dirty="0" smtClean="0">
                <a:solidFill>
                  <a:srgbClr val="FFFFFF"/>
                </a:solidFill>
              </a:rPr>
              <a:t>as two built-in</a:t>
            </a:r>
          </a:p>
          <a:p>
            <a:pPr marL="0" marR="0" indent="0" algn="ctr" defTabSz="457200" rtl="0" fontAlgn="auto" latinLnBrk="1" hangingPunct="0">
              <a:lnSpc>
                <a:spcPct val="100000"/>
              </a:lnSpc>
              <a:spcBef>
                <a:spcPts val="0"/>
              </a:spcBef>
              <a:spcAft>
                <a:spcPts val="0"/>
              </a:spcAft>
              <a:buClrTx/>
              <a:buSzTx/>
              <a:buFontTx/>
              <a:buNone/>
              <a:tabLst/>
            </a:pPr>
            <a:r>
              <a:rPr kumimoji="0" lang="en-US" sz="4800" b="1" i="0" u="none" strike="noStrike" cap="none" spc="0" normalizeH="0" dirty="0" smtClean="0">
                <a:ln>
                  <a:noFill/>
                </a:ln>
                <a:solidFill>
                  <a:srgbClr val="FFFFFF"/>
                </a:solidFill>
                <a:effectLst/>
                <a:uFillTx/>
                <a:sym typeface="Helvetica"/>
              </a:rPr>
              <a:t>Gyroscopes.</a:t>
            </a:r>
          </a:p>
          <a:p>
            <a:pPr marL="0" marR="0" indent="0" algn="ctr" defTabSz="457200" rtl="0" fontAlgn="auto" latinLnBrk="1" hangingPunct="0">
              <a:lnSpc>
                <a:spcPct val="100000"/>
              </a:lnSpc>
              <a:spcBef>
                <a:spcPts val="0"/>
              </a:spcBef>
              <a:spcAft>
                <a:spcPts val="0"/>
              </a:spcAft>
              <a:buClrTx/>
              <a:buSzTx/>
              <a:buFontTx/>
              <a:buNone/>
              <a:tabLst/>
            </a:pPr>
            <a:endParaRPr kumimoji="0" lang="en-US" sz="4800" b="1" i="0" u="none" strike="noStrike" cap="none" spc="0" normalizeH="0" dirty="0" smtClean="0">
              <a:ln>
                <a:noFill/>
              </a:ln>
              <a:solidFill>
                <a:srgbClr val="FFFFFF"/>
              </a:solidFill>
              <a:effectLst/>
              <a:uFillTx/>
              <a:sym typeface="Helvetica"/>
            </a:endParaRPr>
          </a:p>
          <a:p>
            <a:pPr marL="0" marR="0" indent="0" algn="ctr" defTabSz="457200" rtl="0" fontAlgn="auto" latinLnBrk="1" hangingPunct="0">
              <a:lnSpc>
                <a:spcPct val="100000"/>
              </a:lnSpc>
              <a:spcBef>
                <a:spcPts val="0"/>
              </a:spcBef>
              <a:spcAft>
                <a:spcPts val="0"/>
              </a:spcAft>
              <a:buClrTx/>
              <a:buSzTx/>
              <a:buFontTx/>
              <a:buNone/>
              <a:tabLst/>
            </a:pPr>
            <a:r>
              <a:rPr lang="en-US" sz="4800" b="1" dirty="0" smtClean="0">
                <a:solidFill>
                  <a:srgbClr val="FFFFFF"/>
                </a:solidFill>
              </a:rPr>
              <a:t>Your Innate </a:t>
            </a:r>
          </a:p>
          <a:p>
            <a:pPr marL="0" marR="0" indent="0" algn="ctr" defTabSz="457200" rtl="0" fontAlgn="auto" latinLnBrk="1" hangingPunct="0">
              <a:lnSpc>
                <a:spcPct val="100000"/>
              </a:lnSpc>
              <a:spcBef>
                <a:spcPts val="0"/>
              </a:spcBef>
              <a:spcAft>
                <a:spcPts val="0"/>
              </a:spcAft>
              <a:buClrTx/>
              <a:buSzTx/>
              <a:buFontTx/>
              <a:buNone/>
              <a:tabLst/>
            </a:pPr>
            <a:r>
              <a:rPr lang="en-US" sz="4800" b="1" dirty="0" smtClean="0">
                <a:solidFill>
                  <a:srgbClr val="FFFFFF"/>
                </a:solidFill>
              </a:rPr>
              <a:t>Intelligence will </a:t>
            </a:r>
          </a:p>
          <a:p>
            <a:pPr marL="0" marR="0" indent="0" algn="ctr" defTabSz="457200" rtl="0" fontAlgn="auto" latinLnBrk="1" hangingPunct="0">
              <a:lnSpc>
                <a:spcPct val="100000"/>
              </a:lnSpc>
              <a:spcBef>
                <a:spcPts val="0"/>
              </a:spcBef>
              <a:spcAft>
                <a:spcPts val="0"/>
              </a:spcAft>
              <a:buClrTx/>
              <a:buSzTx/>
              <a:buFontTx/>
              <a:buNone/>
              <a:tabLst/>
            </a:pPr>
            <a:r>
              <a:rPr lang="en-US" sz="4800" b="1" dirty="0">
                <a:solidFill>
                  <a:srgbClr val="FFFFFF"/>
                </a:solidFill>
              </a:rPr>
              <a:t>p</a:t>
            </a:r>
            <a:r>
              <a:rPr lang="en-US" sz="4800" b="1" dirty="0" smtClean="0">
                <a:solidFill>
                  <a:srgbClr val="FFFFFF"/>
                </a:solidFill>
              </a:rPr>
              <a:t>rotect your brainstem at any cost.</a:t>
            </a:r>
            <a:endParaRPr kumimoji="0" lang="en-US" sz="4800" b="1" i="0" u="none" strike="noStrike" cap="none" spc="0" normalizeH="0" baseline="0" dirty="0">
              <a:ln>
                <a:noFill/>
              </a:ln>
              <a:solidFill>
                <a:srgbClr val="FFFFFF"/>
              </a:solidFill>
              <a:effectLst/>
              <a:uFillTx/>
              <a:sym typeface="Helvetica"/>
            </a:endParaRPr>
          </a:p>
        </p:txBody>
      </p:sp>
      <p:pic>
        <p:nvPicPr>
          <p:cNvPr id="4" name="Picture 3"/>
          <p:cNvPicPr>
            <a:picLocks noChangeAspect="1"/>
          </p:cNvPicPr>
          <p:nvPr/>
        </p:nvPicPr>
        <p:blipFill>
          <a:blip r:embed="rId3"/>
          <a:stretch>
            <a:fillRect/>
          </a:stretch>
        </p:blipFill>
        <p:spPr>
          <a:xfrm>
            <a:off x="2639650" y="556476"/>
            <a:ext cx="4976020" cy="8166100"/>
          </a:xfrm>
          <a:prstGeom prst="rect">
            <a:avLst/>
          </a:prstGeom>
        </p:spPr>
      </p:pic>
      <p:pic>
        <p:nvPicPr>
          <p:cNvPr id="5" name="Picture 4"/>
          <p:cNvPicPr>
            <a:picLocks noChangeAspect="1"/>
          </p:cNvPicPr>
          <p:nvPr/>
        </p:nvPicPr>
        <p:blipFill>
          <a:blip r:embed="rId4"/>
          <a:stretch>
            <a:fillRect/>
          </a:stretch>
        </p:blipFill>
        <p:spPr>
          <a:xfrm>
            <a:off x="4164636" y="1459143"/>
            <a:ext cx="368300" cy="533400"/>
          </a:xfrm>
          <a:prstGeom prst="rect">
            <a:avLst/>
          </a:prstGeom>
        </p:spPr>
      </p:pic>
      <p:pic>
        <p:nvPicPr>
          <p:cNvPr id="6" name="Picture 5"/>
          <p:cNvPicPr>
            <a:picLocks noChangeAspect="1"/>
          </p:cNvPicPr>
          <p:nvPr/>
        </p:nvPicPr>
        <p:blipFill>
          <a:blip r:embed="rId5"/>
          <a:stretch>
            <a:fillRect/>
          </a:stretch>
        </p:blipFill>
        <p:spPr>
          <a:xfrm>
            <a:off x="4086711" y="3553633"/>
            <a:ext cx="546100" cy="647700"/>
          </a:xfrm>
          <a:prstGeom prst="rect">
            <a:avLst/>
          </a:prstGeom>
        </p:spPr>
      </p:pic>
      <p:pic>
        <p:nvPicPr>
          <p:cNvPr id="2" name="Picture 1" descr="arrow-blue-outline-righ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16374" y="946783"/>
            <a:ext cx="1800931" cy="1655912"/>
          </a:xfrm>
          <a:prstGeom prst="rect">
            <a:avLst/>
          </a:prstGeom>
        </p:spPr>
      </p:pic>
      <p:pic>
        <p:nvPicPr>
          <p:cNvPr id="7" name="Picture 6" descr="arrow-blue-outline-righ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16374" y="3062026"/>
            <a:ext cx="1800931" cy="1655912"/>
          </a:xfrm>
          <a:prstGeom prst="rect">
            <a:avLst/>
          </a:prstGeom>
        </p:spPr>
      </p:pic>
      <p:sp>
        <p:nvSpPr>
          <p:cNvPr id="8" name="TextBox 7"/>
          <p:cNvSpPr txBox="1"/>
          <p:nvPr/>
        </p:nvSpPr>
        <p:spPr>
          <a:xfrm>
            <a:off x="207800" y="1199894"/>
            <a:ext cx="1339154" cy="342657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1" i="0" u="none" strike="noStrike" cap="none" spc="0" normalizeH="0" baseline="0" dirty="0" smtClean="0">
                <a:ln>
                  <a:noFill/>
                </a:ln>
                <a:solidFill>
                  <a:schemeClr val="bg1"/>
                </a:solidFill>
                <a:effectLst/>
                <a:uFillTx/>
                <a:sym typeface="Helvetica"/>
              </a:rPr>
              <a:t>Occiput</a:t>
            </a:r>
          </a:p>
          <a:p>
            <a:pPr marL="0" marR="0" indent="0" algn="ctr" defTabSz="457200" rtl="0" fontAlgn="auto" latinLnBrk="1" hangingPunct="0">
              <a:lnSpc>
                <a:spcPct val="100000"/>
              </a:lnSpc>
              <a:spcBef>
                <a:spcPts val="0"/>
              </a:spcBef>
              <a:spcAft>
                <a:spcPts val="0"/>
              </a:spcAft>
              <a:buClrTx/>
              <a:buSzTx/>
              <a:buFontTx/>
              <a:buNone/>
              <a:tabLst/>
            </a:pPr>
            <a:r>
              <a:rPr lang="en-US" sz="2400" b="1" dirty="0" smtClean="0">
                <a:solidFill>
                  <a:schemeClr val="bg1"/>
                </a:solidFill>
              </a:rPr>
              <a:t>Atlas</a:t>
            </a:r>
          </a:p>
          <a:p>
            <a:pPr marL="0" marR="0" indent="0" algn="ctr" defTabSz="457200" rtl="0" fontAlgn="auto" latinLnBrk="1" hangingPunct="0">
              <a:lnSpc>
                <a:spcPct val="100000"/>
              </a:lnSpc>
              <a:spcBef>
                <a:spcPts val="0"/>
              </a:spcBef>
              <a:spcAft>
                <a:spcPts val="0"/>
              </a:spcAft>
              <a:buClrTx/>
              <a:buSzTx/>
              <a:buFontTx/>
              <a:buNone/>
              <a:tabLst/>
            </a:pPr>
            <a:r>
              <a:rPr kumimoji="0" lang="en-US" sz="2400" b="1" i="0" u="none" strike="noStrike" cap="none" spc="0" normalizeH="0" baseline="0" dirty="0" smtClean="0">
                <a:ln>
                  <a:noFill/>
                </a:ln>
                <a:solidFill>
                  <a:schemeClr val="bg1"/>
                </a:solidFill>
                <a:effectLst/>
                <a:uFillTx/>
                <a:sym typeface="Helvetica"/>
              </a:rPr>
              <a:t>Axis</a:t>
            </a:r>
          </a:p>
          <a:p>
            <a:pPr marL="0" marR="0" indent="0" algn="ctr" defTabSz="457200" rtl="0" fontAlgn="auto" latinLnBrk="1" hangingPunct="0">
              <a:lnSpc>
                <a:spcPct val="100000"/>
              </a:lnSpc>
              <a:spcBef>
                <a:spcPts val="0"/>
              </a:spcBef>
              <a:spcAft>
                <a:spcPts val="0"/>
              </a:spcAft>
              <a:buClrTx/>
              <a:buSzTx/>
              <a:buFontTx/>
              <a:buNone/>
              <a:tabLst/>
            </a:pPr>
            <a:r>
              <a:rPr lang="en-US" sz="2400" b="1" dirty="0" smtClean="0">
                <a:solidFill>
                  <a:schemeClr val="bg1"/>
                </a:solidFill>
              </a:rPr>
              <a:t> </a:t>
            </a:r>
          </a:p>
          <a:p>
            <a:pPr marL="0" marR="0" indent="0" algn="ctr" defTabSz="457200" rtl="0" fontAlgn="auto" latinLnBrk="1" hangingPunct="0">
              <a:lnSpc>
                <a:spcPct val="100000"/>
              </a:lnSpc>
              <a:spcBef>
                <a:spcPts val="0"/>
              </a:spcBef>
              <a:spcAft>
                <a:spcPts val="0"/>
              </a:spcAft>
              <a:buClrTx/>
              <a:buSzTx/>
              <a:buFontTx/>
              <a:buNone/>
              <a:tabLst/>
            </a:pPr>
            <a:endParaRPr lang="en-US" sz="2400" b="1"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2400" b="1"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r>
              <a:rPr kumimoji="0" lang="en-US" sz="2400" b="1" i="0" u="none" strike="noStrike" cap="none" spc="0" normalizeH="0" baseline="0" dirty="0" smtClean="0">
                <a:ln>
                  <a:noFill/>
                </a:ln>
                <a:solidFill>
                  <a:schemeClr val="bg1"/>
                </a:solidFill>
                <a:effectLst/>
                <a:uFillTx/>
                <a:sym typeface="Helvetica"/>
              </a:rPr>
              <a:t>L5</a:t>
            </a:r>
          </a:p>
          <a:p>
            <a:pPr marL="0" marR="0" indent="0" algn="ctr" defTabSz="457200" rtl="0" fontAlgn="auto" latinLnBrk="1" hangingPunct="0">
              <a:lnSpc>
                <a:spcPct val="100000"/>
              </a:lnSpc>
              <a:spcBef>
                <a:spcPts val="0"/>
              </a:spcBef>
              <a:spcAft>
                <a:spcPts val="0"/>
              </a:spcAft>
              <a:buClrTx/>
              <a:buSzTx/>
              <a:buFontTx/>
              <a:buNone/>
              <a:tabLst/>
            </a:pPr>
            <a:r>
              <a:rPr lang="en-US" sz="2400" b="1" dirty="0" smtClean="0">
                <a:solidFill>
                  <a:schemeClr val="bg1"/>
                </a:solidFill>
              </a:rPr>
              <a:t>Sacrum</a:t>
            </a:r>
          </a:p>
          <a:p>
            <a:pPr marL="0" marR="0" indent="0" algn="ctr" defTabSz="457200" rtl="0" fontAlgn="auto" latinLnBrk="1" hangingPunct="0">
              <a:lnSpc>
                <a:spcPct val="100000"/>
              </a:lnSpc>
              <a:spcBef>
                <a:spcPts val="0"/>
              </a:spcBef>
              <a:spcAft>
                <a:spcPts val="0"/>
              </a:spcAft>
              <a:buClrTx/>
              <a:buSzTx/>
              <a:buFontTx/>
              <a:buNone/>
              <a:tabLst/>
            </a:pPr>
            <a:r>
              <a:rPr kumimoji="0" lang="en-US" sz="2400" b="1" i="0" u="none" strike="noStrike" cap="none" spc="0" normalizeH="0" baseline="0" dirty="0" smtClean="0">
                <a:ln>
                  <a:noFill/>
                </a:ln>
                <a:solidFill>
                  <a:schemeClr val="bg1"/>
                </a:solidFill>
                <a:effectLst/>
                <a:uFillTx/>
                <a:sym typeface="Helvetica"/>
              </a:rPr>
              <a:t>Ilium</a:t>
            </a:r>
            <a:endParaRPr kumimoji="0" lang="en-US" sz="2400" b="1" i="0" u="none" strike="noStrike" cap="none" spc="0" normalizeH="0" baseline="0" dirty="0">
              <a:ln>
                <a:noFill/>
              </a:ln>
              <a:solidFill>
                <a:schemeClr val="bg1"/>
              </a:solidFill>
              <a:effectLst/>
              <a:uFillTx/>
              <a:sym typeface="Helvetica"/>
            </a:endParaRPr>
          </a:p>
        </p:txBody>
      </p:sp>
    </p:spTree>
    <p:extLst>
      <p:ext uri="{BB962C8B-B14F-4D97-AF65-F5344CB8AC3E}">
        <p14:creationId xmlns:p14="http://schemas.microsoft.com/office/powerpoint/2010/main" val="92666508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 name="Untitled11.png"/>
          <p:cNvPicPr/>
          <p:nvPr/>
        </p:nvPicPr>
        <p:blipFill>
          <a:blip r:embed="rId2">
            <a:extLst/>
          </a:blip>
          <a:stretch>
            <a:fillRect/>
          </a:stretch>
        </p:blipFill>
        <p:spPr>
          <a:xfrm>
            <a:off x="958438" y="2022537"/>
            <a:ext cx="3200401" cy="2286001"/>
          </a:xfrm>
          <a:prstGeom prst="rect">
            <a:avLst/>
          </a:prstGeom>
          <a:ln w="12700">
            <a:miter lim="400000"/>
          </a:ln>
        </p:spPr>
      </p:pic>
      <p:pic>
        <p:nvPicPr>
          <p:cNvPr id="165" name="Untitled12.png"/>
          <p:cNvPicPr/>
          <p:nvPr/>
        </p:nvPicPr>
        <p:blipFill>
          <a:blip r:embed="rId3">
            <a:extLst/>
          </a:blip>
          <a:stretch>
            <a:fillRect/>
          </a:stretch>
        </p:blipFill>
        <p:spPr>
          <a:xfrm>
            <a:off x="1835100" y="6356739"/>
            <a:ext cx="3200401" cy="2388737"/>
          </a:xfrm>
          <a:prstGeom prst="rect">
            <a:avLst/>
          </a:prstGeom>
          <a:ln w="12700">
            <a:miter lim="400000"/>
          </a:ln>
        </p:spPr>
      </p:pic>
      <p:pic>
        <p:nvPicPr>
          <p:cNvPr id="166" name="Untitled13.png"/>
          <p:cNvPicPr/>
          <p:nvPr/>
        </p:nvPicPr>
        <p:blipFill>
          <a:blip r:embed="rId4">
            <a:extLst/>
          </a:blip>
          <a:stretch>
            <a:fillRect/>
          </a:stretch>
        </p:blipFill>
        <p:spPr>
          <a:xfrm>
            <a:off x="8462356" y="2022537"/>
            <a:ext cx="3238500" cy="2286001"/>
          </a:xfrm>
          <a:prstGeom prst="rect">
            <a:avLst/>
          </a:prstGeom>
          <a:ln w="12700">
            <a:miter lim="400000"/>
          </a:ln>
        </p:spPr>
      </p:pic>
      <p:sp>
        <p:nvSpPr>
          <p:cNvPr id="167" name="Shape 167"/>
          <p:cNvSpPr/>
          <p:nvPr/>
        </p:nvSpPr>
        <p:spPr>
          <a:xfrm>
            <a:off x="502890" y="4401447"/>
            <a:ext cx="6023769" cy="2703304"/>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R="457200" lvl="0" algn="ctr">
              <a:spcBef>
                <a:spcPts val="600"/>
              </a:spcBef>
              <a:defRPr sz="1800"/>
            </a:pPr>
            <a:r>
              <a:rPr sz="2400" b="1" dirty="0">
                <a:solidFill>
                  <a:srgbClr val="FFFFFF"/>
                </a:solidFill>
                <a:latin typeface="+mn-lt"/>
                <a:ea typeface="+mn-ea"/>
                <a:cs typeface="+mn-cs"/>
                <a:sym typeface="Times New Roman"/>
              </a:rPr>
              <a:t>1. Notate relative short leg to closest 1/8”</a:t>
            </a:r>
          </a:p>
          <a:p>
            <a:pPr marR="457200" lvl="0" algn="ctr">
              <a:spcBef>
                <a:spcPts val="600"/>
              </a:spcBef>
              <a:defRPr sz="1800"/>
            </a:pPr>
            <a:r>
              <a:rPr lang="en-US" sz="2400" b="1" dirty="0" smtClean="0">
                <a:solidFill>
                  <a:srgbClr val="FFFFFF"/>
                </a:solidFill>
                <a:latin typeface="+mn-lt"/>
                <a:ea typeface="+mn-ea"/>
                <a:cs typeface="+mn-cs"/>
                <a:sym typeface="Times New Roman"/>
              </a:rPr>
              <a:t>(3/8” Left </a:t>
            </a:r>
            <a:r>
              <a:rPr lang="en-US" sz="2400" b="1" dirty="0" err="1" smtClean="0">
                <a:solidFill>
                  <a:srgbClr val="FFFFFF"/>
                </a:solidFill>
                <a:latin typeface="+mn-lt"/>
                <a:ea typeface="+mn-ea"/>
                <a:cs typeface="+mn-cs"/>
                <a:sym typeface="Times New Roman"/>
              </a:rPr>
              <a:t>Relarive</a:t>
            </a:r>
            <a:r>
              <a:rPr lang="en-US" sz="2400" b="1" dirty="0" smtClean="0">
                <a:solidFill>
                  <a:srgbClr val="FFFFFF"/>
                </a:solidFill>
                <a:latin typeface="+mn-lt"/>
                <a:ea typeface="+mn-ea"/>
                <a:cs typeface="+mn-cs"/>
                <a:sym typeface="Times New Roman"/>
              </a:rPr>
              <a:t> Short Leg)</a:t>
            </a:r>
            <a:endParaRPr sz="2400" b="1" dirty="0">
              <a:solidFill>
                <a:srgbClr val="FFFFFF"/>
              </a:solidFill>
              <a:latin typeface="+mn-lt"/>
              <a:ea typeface="+mn-ea"/>
              <a:cs typeface="+mn-cs"/>
              <a:sym typeface="Times New Roman"/>
            </a:endParaRPr>
          </a:p>
          <a:p>
            <a:pPr marR="457200" lvl="0" algn="ctr">
              <a:spcBef>
                <a:spcPts val="600"/>
              </a:spcBef>
              <a:defRPr sz="1800"/>
            </a:pPr>
            <a:r>
              <a:rPr sz="2400" b="1" dirty="0">
                <a:solidFill>
                  <a:srgbClr val="FFFFFF"/>
                </a:solidFill>
                <a:latin typeface="+mn-lt"/>
                <a:ea typeface="+mn-ea"/>
                <a:cs typeface="+mn-cs"/>
                <a:sym typeface="Times New Roman"/>
              </a:rPr>
              <a:t>“Gently turn your head to the </a:t>
            </a:r>
            <a:r>
              <a:rPr sz="2400" b="1" dirty="0" smtClean="0">
                <a:solidFill>
                  <a:srgbClr val="FFFFFF"/>
                </a:solidFill>
                <a:latin typeface="+mn-lt"/>
                <a:ea typeface="+mn-ea"/>
                <a:cs typeface="+mn-cs"/>
                <a:sym typeface="Times New Roman"/>
              </a:rPr>
              <a:t>right</a:t>
            </a:r>
            <a:r>
              <a:rPr lang="en-US" sz="2400" b="1" dirty="0" smtClean="0">
                <a:solidFill>
                  <a:srgbClr val="FFFFFF"/>
                </a:solidFill>
                <a:latin typeface="+mn-lt"/>
                <a:ea typeface="+mn-ea"/>
                <a:cs typeface="+mn-cs"/>
                <a:sym typeface="Times New Roman"/>
              </a:rPr>
              <a:t>, </a:t>
            </a:r>
          </a:p>
          <a:p>
            <a:pPr marR="457200" lvl="0" algn="ctr">
              <a:spcBef>
                <a:spcPts val="600"/>
              </a:spcBef>
              <a:defRPr sz="1800"/>
            </a:pPr>
            <a:r>
              <a:rPr lang="en-US" sz="2400" b="1" dirty="0" smtClean="0">
                <a:solidFill>
                  <a:srgbClr val="FFFFFF"/>
                </a:solidFill>
                <a:latin typeface="+mn-lt"/>
                <a:ea typeface="+mn-ea"/>
                <a:cs typeface="+mn-cs"/>
                <a:sym typeface="Times New Roman"/>
              </a:rPr>
              <a:t>and relax</a:t>
            </a:r>
            <a:r>
              <a:rPr sz="2400" b="1" dirty="0" smtClean="0">
                <a:solidFill>
                  <a:srgbClr val="FFFFFF"/>
                </a:solidFill>
                <a:latin typeface="+mn-lt"/>
                <a:ea typeface="+mn-ea"/>
                <a:cs typeface="+mn-cs"/>
                <a:sym typeface="Times New Roman"/>
              </a:rPr>
              <a:t>.</a:t>
            </a:r>
            <a:r>
              <a:rPr sz="2400" b="1" dirty="0">
                <a:solidFill>
                  <a:srgbClr val="FFFFFF"/>
                </a:solidFill>
                <a:latin typeface="+mn-lt"/>
                <a:ea typeface="+mn-ea"/>
                <a:cs typeface="+mn-cs"/>
                <a:sym typeface="Times New Roman"/>
              </a:rPr>
              <a:t>”</a:t>
            </a:r>
          </a:p>
          <a:p>
            <a:pPr marL="423333" marR="457200" lvl="0" indent="-423333">
              <a:spcBef>
                <a:spcPts val="600"/>
              </a:spcBef>
              <a:buSzPct val="100000"/>
              <a:buAutoNum type="arabicPeriod"/>
              <a:defRPr sz="1800"/>
            </a:pPr>
            <a:endParaRPr sz="2400" b="1" dirty="0">
              <a:solidFill>
                <a:srgbClr val="FFFFFF"/>
              </a:solidFill>
              <a:latin typeface="+mn-lt"/>
              <a:ea typeface="+mn-ea"/>
              <a:cs typeface="+mn-cs"/>
              <a:sym typeface="Times New Roman"/>
            </a:endParaRPr>
          </a:p>
          <a:p>
            <a:pPr marR="457200" lvl="0" algn="ctr">
              <a:spcBef>
                <a:spcPts val="600"/>
              </a:spcBef>
              <a:defRPr sz="1800"/>
            </a:pPr>
            <a:endParaRPr sz="2400" u="sng" dirty="0">
              <a:solidFill>
                <a:srgbClr val="FFFFFF"/>
              </a:solidFill>
              <a:latin typeface="+mn-lt"/>
              <a:ea typeface="+mn-ea"/>
              <a:cs typeface="+mn-cs"/>
              <a:sym typeface="Times New Roman"/>
            </a:endParaRPr>
          </a:p>
        </p:txBody>
      </p:sp>
      <p:sp>
        <p:nvSpPr>
          <p:cNvPr id="168" name="Shape 168"/>
          <p:cNvSpPr/>
          <p:nvPr/>
        </p:nvSpPr>
        <p:spPr>
          <a:xfrm>
            <a:off x="6181923" y="3903126"/>
            <a:ext cx="15950010" cy="4842351"/>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lvl="0">
              <a:defRPr sz="1800"/>
            </a:pPr>
            <a:endParaRPr sz="2200" b="1" dirty="0">
              <a:solidFill>
                <a:srgbClr val="FFFFFF"/>
              </a:solidFill>
            </a:endParaRPr>
          </a:p>
          <a:p>
            <a:pPr lvl="0">
              <a:defRPr sz="1800"/>
            </a:pPr>
            <a:endParaRPr sz="2200" b="1" dirty="0">
              <a:solidFill>
                <a:srgbClr val="FFFFFF"/>
              </a:solidFill>
            </a:endParaRPr>
          </a:p>
          <a:p>
            <a:pPr lvl="0">
              <a:defRPr sz="1800"/>
            </a:pPr>
            <a:r>
              <a:rPr sz="2200" b="1" dirty="0">
                <a:solidFill>
                  <a:srgbClr val="FFFFFF"/>
                </a:solidFill>
              </a:rPr>
              <a:t>2. If leg length changes only to the right, notate</a:t>
            </a:r>
          </a:p>
          <a:p>
            <a:pPr lvl="0">
              <a:defRPr sz="1800"/>
            </a:pPr>
            <a:r>
              <a:rPr sz="2200" b="1" dirty="0">
                <a:solidFill>
                  <a:srgbClr val="FFFFFF"/>
                </a:solidFill>
              </a:rPr>
              <a:t>change as Right Cervical Syndrome (RCS) </a:t>
            </a:r>
          </a:p>
          <a:p>
            <a:pPr lvl="0">
              <a:defRPr sz="1800"/>
            </a:pPr>
            <a:r>
              <a:rPr sz="2200" b="1" dirty="0">
                <a:solidFill>
                  <a:srgbClr val="FFFFFF"/>
                </a:solidFill>
              </a:rPr>
              <a:t>to closest 1/8.” If it changes only to the left, </a:t>
            </a:r>
          </a:p>
          <a:p>
            <a:pPr lvl="0">
              <a:defRPr sz="1800"/>
            </a:pPr>
            <a:r>
              <a:rPr sz="2200" b="1" dirty="0">
                <a:solidFill>
                  <a:srgbClr val="FFFFFF"/>
                </a:solidFill>
              </a:rPr>
              <a:t>notate LCS. If it changes in both directions, </a:t>
            </a:r>
          </a:p>
          <a:p>
            <a:pPr lvl="0">
              <a:defRPr sz="1800"/>
            </a:pPr>
            <a:r>
              <a:rPr sz="2200" b="1" dirty="0">
                <a:solidFill>
                  <a:srgbClr val="FFFFFF"/>
                </a:solidFill>
              </a:rPr>
              <a:t>it is a Bilateral Cervical Syndrome (BLCS).</a:t>
            </a:r>
          </a:p>
          <a:p>
            <a:pPr lvl="0">
              <a:defRPr sz="1800"/>
            </a:pPr>
            <a:r>
              <a:rPr sz="2200" b="1" dirty="0">
                <a:solidFill>
                  <a:srgbClr val="FFFFFF"/>
                </a:solidFill>
              </a:rPr>
              <a:t>(No change in relative leg length is a negative</a:t>
            </a:r>
          </a:p>
          <a:p>
            <a:pPr lvl="0">
              <a:defRPr sz="1800"/>
            </a:pPr>
            <a:r>
              <a:rPr sz="2200" b="1" dirty="0">
                <a:solidFill>
                  <a:srgbClr val="FFFFFF"/>
                </a:solidFill>
              </a:rPr>
              <a:t>test and nothing is notated. If it is positive, </a:t>
            </a:r>
          </a:p>
          <a:p>
            <a:pPr lvl="0">
              <a:defRPr sz="1800"/>
            </a:pPr>
            <a:r>
              <a:rPr sz="2200" b="1" dirty="0">
                <a:solidFill>
                  <a:srgbClr val="FFFFFF"/>
                </a:solidFill>
              </a:rPr>
              <a:t>Atlas, and/or Axis are subluxated.)</a:t>
            </a:r>
          </a:p>
          <a:p>
            <a:pPr lvl="0">
              <a:defRPr sz="1800"/>
            </a:pPr>
            <a:endParaRPr sz="2200" b="1" dirty="0">
              <a:solidFill>
                <a:srgbClr val="FFFFFF"/>
              </a:solidFill>
            </a:endParaRPr>
          </a:p>
          <a:p>
            <a:pPr lvl="0">
              <a:defRPr sz="1800"/>
            </a:pPr>
            <a:r>
              <a:rPr sz="2200" b="1" u="sng" dirty="0">
                <a:solidFill>
                  <a:srgbClr val="FFFFFF"/>
                </a:solidFill>
              </a:rPr>
              <a:t>Note: We consider this test to be the most</a:t>
            </a:r>
          </a:p>
          <a:p>
            <a:pPr lvl="0">
              <a:defRPr sz="1800"/>
            </a:pPr>
            <a:r>
              <a:rPr sz="2200" b="1" u="sng" dirty="0">
                <a:solidFill>
                  <a:srgbClr val="FFFFFF"/>
                </a:solidFill>
              </a:rPr>
              <a:t>accurate for determining the existence of an</a:t>
            </a:r>
          </a:p>
          <a:p>
            <a:pPr lvl="0">
              <a:defRPr sz="1800"/>
            </a:pPr>
            <a:r>
              <a:rPr sz="2200" b="1" u="sng" dirty="0">
                <a:solidFill>
                  <a:srgbClr val="FFFFFF"/>
                </a:solidFill>
              </a:rPr>
              <a:t>upper cervical subluxation complex.</a:t>
            </a:r>
          </a:p>
        </p:txBody>
      </p:sp>
      <p:sp>
        <p:nvSpPr>
          <p:cNvPr id="169" name="Shape 169"/>
          <p:cNvSpPr/>
          <p:nvPr/>
        </p:nvSpPr>
        <p:spPr>
          <a:xfrm>
            <a:off x="6705058" y="587474"/>
            <a:ext cx="5411287" cy="1949252"/>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R="457200" lvl="0" algn="ctr">
              <a:defRPr sz="1800"/>
            </a:pPr>
            <a:r>
              <a:rPr sz="2400" b="1" dirty="0" smtClean="0">
                <a:solidFill>
                  <a:srgbClr val="FFFFFF"/>
                </a:solidFill>
                <a:latin typeface="+mn-lt"/>
                <a:ea typeface="+mn-ea"/>
                <a:cs typeface="+mn-cs"/>
                <a:sym typeface="Times New Roman"/>
              </a:rPr>
              <a:t>“</a:t>
            </a:r>
            <a:r>
              <a:rPr sz="2400" b="1" dirty="0">
                <a:solidFill>
                  <a:srgbClr val="FFFFFF"/>
                </a:solidFill>
                <a:latin typeface="+mn-lt"/>
                <a:ea typeface="+mn-ea"/>
                <a:cs typeface="+mn-cs"/>
                <a:sym typeface="Times New Roman"/>
              </a:rPr>
              <a:t>Slowly turn your head to the </a:t>
            </a:r>
            <a:r>
              <a:rPr sz="2400" b="1" dirty="0" smtClean="0">
                <a:solidFill>
                  <a:srgbClr val="FFFFFF"/>
                </a:solidFill>
                <a:latin typeface="+mn-lt"/>
                <a:ea typeface="+mn-ea"/>
                <a:cs typeface="+mn-cs"/>
                <a:sym typeface="Times New Roman"/>
              </a:rPr>
              <a:t>left</a:t>
            </a:r>
            <a:r>
              <a:rPr lang="en-US" sz="2400" b="1" dirty="0" smtClean="0">
                <a:solidFill>
                  <a:srgbClr val="FFFFFF"/>
                </a:solidFill>
                <a:latin typeface="+mn-lt"/>
                <a:ea typeface="+mn-ea"/>
                <a:cs typeface="+mn-cs"/>
                <a:sym typeface="Times New Roman"/>
              </a:rPr>
              <a:t>, relax</a:t>
            </a:r>
            <a:r>
              <a:rPr sz="2400" b="1" dirty="0" smtClean="0">
                <a:solidFill>
                  <a:srgbClr val="FFFFFF"/>
                </a:solidFill>
                <a:latin typeface="+mn-lt"/>
                <a:ea typeface="+mn-ea"/>
                <a:cs typeface="+mn-cs"/>
                <a:sym typeface="Times New Roman"/>
              </a:rPr>
              <a:t>. </a:t>
            </a:r>
            <a:endParaRPr sz="2400" b="1" dirty="0">
              <a:solidFill>
                <a:srgbClr val="FFFFFF"/>
              </a:solidFill>
              <a:latin typeface="+mn-lt"/>
              <a:ea typeface="+mn-ea"/>
              <a:cs typeface="+mn-cs"/>
              <a:sym typeface="Times New Roman"/>
            </a:endParaRPr>
          </a:p>
          <a:p>
            <a:pPr marR="457200" lvl="0" algn="ctr">
              <a:defRPr sz="1800"/>
            </a:pPr>
            <a:endParaRPr sz="2400" b="1" dirty="0">
              <a:solidFill>
                <a:srgbClr val="FFFFFF"/>
              </a:solidFill>
              <a:latin typeface="+mn-lt"/>
              <a:ea typeface="+mn-ea"/>
              <a:cs typeface="+mn-cs"/>
              <a:sym typeface="Times New Roman"/>
            </a:endParaRPr>
          </a:p>
          <a:p>
            <a:pPr marR="457200" lvl="0" algn="ctr">
              <a:defRPr sz="1800"/>
            </a:pPr>
            <a:r>
              <a:rPr sz="2400" b="1" dirty="0" smtClean="0">
                <a:solidFill>
                  <a:srgbClr val="FFFFFF"/>
                </a:solidFill>
                <a:latin typeface="+mn-lt"/>
                <a:ea typeface="+mn-ea"/>
                <a:cs typeface="+mn-cs"/>
                <a:sym typeface="Times New Roman"/>
              </a:rPr>
              <a:t>Back </a:t>
            </a:r>
            <a:r>
              <a:rPr sz="2400" b="1" dirty="0">
                <a:solidFill>
                  <a:srgbClr val="FFFFFF"/>
                </a:solidFill>
                <a:latin typeface="+mn-lt"/>
                <a:ea typeface="+mn-ea"/>
                <a:cs typeface="+mn-cs"/>
                <a:sym typeface="Times New Roman"/>
              </a:rPr>
              <a:t>to the center.</a:t>
            </a:r>
            <a:r>
              <a:rPr sz="2400" b="1" dirty="0" smtClean="0">
                <a:solidFill>
                  <a:srgbClr val="FFFFFF"/>
                </a:solidFill>
                <a:latin typeface="+mn-lt"/>
                <a:ea typeface="+mn-ea"/>
                <a:cs typeface="+mn-cs"/>
                <a:sym typeface="Times New Roman"/>
              </a:rPr>
              <a:t>”</a:t>
            </a:r>
            <a:endParaRPr lang="en-US" sz="2400" b="1" dirty="0" smtClean="0">
              <a:solidFill>
                <a:srgbClr val="FFFFFF"/>
              </a:solidFill>
              <a:latin typeface="+mn-lt"/>
              <a:ea typeface="+mn-ea"/>
              <a:cs typeface="+mn-cs"/>
              <a:sym typeface="Times New Roman"/>
            </a:endParaRPr>
          </a:p>
          <a:p>
            <a:pPr marR="457200" lvl="0" algn="ctr">
              <a:defRPr sz="1800"/>
            </a:pPr>
            <a:endParaRPr lang="en-US" sz="2400" b="1" dirty="0">
              <a:solidFill>
                <a:srgbClr val="FFFFFF"/>
              </a:solidFill>
              <a:latin typeface="+mn-lt"/>
              <a:ea typeface="+mn-ea"/>
              <a:cs typeface="+mn-cs"/>
              <a:sym typeface="Times New Roman"/>
            </a:endParaRPr>
          </a:p>
          <a:p>
            <a:pPr marR="457200" lvl="0" algn="ctr">
              <a:defRPr sz="1800"/>
            </a:pPr>
            <a:endParaRPr sz="2400" b="1" dirty="0">
              <a:solidFill>
                <a:srgbClr val="FFFFFF"/>
              </a:solidFill>
              <a:latin typeface="+mn-lt"/>
              <a:ea typeface="+mn-ea"/>
              <a:cs typeface="+mn-cs"/>
              <a:sym typeface="Times New Roman"/>
            </a:endParaRPr>
          </a:p>
        </p:txBody>
      </p:sp>
      <p:sp>
        <p:nvSpPr>
          <p:cNvPr id="170" name="Shape 170"/>
          <p:cNvSpPr/>
          <p:nvPr/>
        </p:nvSpPr>
        <p:spPr>
          <a:xfrm>
            <a:off x="958438" y="570884"/>
            <a:ext cx="5223485" cy="170303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lvl="0" algn="ctr">
              <a:defRPr sz="1800"/>
            </a:pPr>
            <a:r>
              <a:rPr sz="3200" b="1" dirty="0" smtClean="0">
                <a:solidFill>
                  <a:srgbClr val="FFFFFF"/>
                </a:solidFill>
              </a:rPr>
              <a:t>  </a:t>
            </a:r>
            <a:r>
              <a:rPr sz="3200" b="1" u="sng" dirty="0" smtClean="0">
                <a:solidFill>
                  <a:srgbClr val="FFFFFF"/>
                </a:solidFill>
              </a:rPr>
              <a:t>Cervical </a:t>
            </a:r>
            <a:r>
              <a:rPr sz="3200" b="1" u="sng" dirty="0">
                <a:solidFill>
                  <a:srgbClr val="FFFFFF"/>
                </a:solidFill>
              </a:rPr>
              <a:t>Syndrome </a:t>
            </a:r>
            <a:r>
              <a:rPr sz="3200" b="1" u="sng" dirty="0" smtClean="0">
                <a:solidFill>
                  <a:srgbClr val="FFFFFF"/>
                </a:solidFill>
              </a:rPr>
              <a:t>Test</a:t>
            </a:r>
            <a:endParaRPr lang="en-US" sz="3200" b="1" u="sng" dirty="0" smtClean="0">
              <a:solidFill>
                <a:srgbClr val="FFFFFF"/>
              </a:solidFill>
            </a:endParaRPr>
          </a:p>
          <a:p>
            <a:pPr lvl="0" algn="ctr">
              <a:defRPr sz="1800"/>
            </a:pPr>
            <a:endParaRPr lang="en-US" sz="2400" b="1" u="sng" dirty="0">
              <a:solidFill>
                <a:srgbClr val="FFFFFF"/>
              </a:solidFill>
            </a:endParaRPr>
          </a:p>
          <a:p>
            <a:pPr lvl="0" algn="ctr">
              <a:defRPr sz="1800"/>
            </a:pPr>
            <a:r>
              <a:rPr lang="en-US" sz="2400" b="1" dirty="0">
                <a:solidFill>
                  <a:srgbClr val="FFFFFF"/>
                </a:solidFill>
              </a:rPr>
              <a:t>b</a:t>
            </a:r>
            <a:r>
              <a:rPr lang="en-US" sz="2400" b="1" dirty="0" smtClean="0">
                <a:solidFill>
                  <a:srgbClr val="FFFFFF"/>
                </a:solidFill>
              </a:rPr>
              <a:t>y Ruth Jackson, MD in 1949</a:t>
            </a:r>
          </a:p>
          <a:p>
            <a:pPr lvl="0" algn="ctr">
              <a:defRPr sz="1800"/>
            </a:pPr>
            <a:endParaRPr sz="2400" b="1" dirty="0">
              <a:solidFill>
                <a:srgbClr val="FFFFFF"/>
              </a:solidFill>
            </a:endParaRPr>
          </a:p>
        </p:txBody>
      </p:sp>
      <p:pic>
        <p:nvPicPr>
          <p:cNvPr id="2" name="Picture 1" descr="$_35.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95856" y="2022537"/>
            <a:ext cx="2372133" cy="2286001"/>
          </a:xfrm>
          <a:prstGeom prst="rect">
            <a:avLst/>
          </a:prstGeom>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61622" y="-7840992"/>
            <a:ext cx="12843177" cy="2023117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3600" b="0"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3600" b="1" i="0" u="none" strike="noStrike" cap="none" spc="0" normalizeH="0" baseline="0" dirty="0" smtClean="0">
              <a:ln>
                <a:noFill/>
              </a:ln>
              <a:solidFill>
                <a:schemeClr val="bg1"/>
              </a:solidFill>
              <a:effectLst/>
              <a:uFillTx/>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lang="en-US" sz="3600" b="1"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4000" b="1" i="0" u="none" strike="noStrike" cap="none" spc="0" normalizeH="0" baseline="0" dirty="0" smtClean="0">
              <a:ln>
                <a:noFill/>
              </a:ln>
              <a:solidFill>
                <a:schemeClr val="bg1"/>
              </a:solidFill>
              <a:effectLst/>
              <a:uFillTx/>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lang="en-US" sz="4000" b="1"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4000" b="1" i="0" u="none" strike="noStrike" cap="none" spc="0" normalizeH="0" baseline="0" dirty="0" smtClean="0">
              <a:ln>
                <a:noFill/>
              </a:ln>
              <a:solidFill>
                <a:schemeClr val="bg1"/>
              </a:solidFill>
              <a:effectLst/>
              <a:uFillTx/>
              <a:sym typeface="Helvetica"/>
            </a:endParaRPr>
          </a:p>
          <a:p>
            <a:pPr marL="0" marR="0" indent="0" algn="ctr" defTabSz="457200" rtl="0" fontAlgn="auto" latinLnBrk="1"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chemeClr val="bg1"/>
                </a:solidFill>
                <a:effectLst/>
                <a:uFillTx/>
                <a:sym typeface="Helvetica"/>
              </a:rPr>
              <a:t>HYPOTHESIS: </a:t>
            </a:r>
          </a:p>
          <a:p>
            <a:pPr marL="0" marR="0" indent="0" algn="ctr" defTabSz="457200" rtl="0" fontAlgn="auto" latinLnBrk="1"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chemeClr val="bg1"/>
                </a:solidFill>
                <a:effectLst/>
                <a:uFillTx/>
                <a:sym typeface="Helvetica"/>
              </a:rPr>
              <a:t>Upper Cervical Subluxation Complex will create </a:t>
            </a:r>
          </a:p>
          <a:p>
            <a:pPr marL="0" marR="0" indent="0" algn="ctr" defTabSz="457200" rtl="0" fontAlgn="auto" latinLnBrk="1" hangingPunct="0">
              <a:lnSpc>
                <a:spcPct val="100000"/>
              </a:lnSpc>
              <a:spcBef>
                <a:spcPts val="0"/>
              </a:spcBef>
              <a:spcAft>
                <a:spcPts val="0"/>
              </a:spcAft>
              <a:buClrTx/>
              <a:buSzTx/>
              <a:buFontTx/>
              <a:buNone/>
              <a:tabLst/>
            </a:pPr>
            <a:r>
              <a:rPr lang="en-US" sz="3600" b="1" dirty="0" smtClean="0">
                <a:solidFill>
                  <a:schemeClr val="bg1"/>
                </a:solidFill>
              </a:rPr>
              <a:t>s</a:t>
            </a:r>
            <a:r>
              <a:rPr kumimoji="0" lang="en-US" sz="3600" b="1" i="0" u="none" strike="noStrike" cap="none" spc="0" normalizeH="0" baseline="0" dirty="0" smtClean="0">
                <a:ln>
                  <a:noFill/>
                </a:ln>
                <a:solidFill>
                  <a:schemeClr val="bg1"/>
                </a:solidFill>
                <a:effectLst/>
                <a:uFillTx/>
                <a:sym typeface="Helvetica"/>
              </a:rPr>
              <a:t>ome</a:t>
            </a:r>
            <a:r>
              <a:rPr lang="en-US" sz="3600" b="1" dirty="0" smtClean="0">
                <a:solidFill>
                  <a:schemeClr val="bg1"/>
                </a:solidFill>
              </a:rPr>
              <a:t> </a:t>
            </a:r>
            <a:r>
              <a:rPr lang="en-US" sz="3600" b="1" dirty="0">
                <a:solidFill>
                  <a:schemeClr val="bg1"/>
                </a:solidFill>
              </a:rPr>
              <a:t>c</a:t>
            </a:r>
            <a:r>
              <a:rPr kumimoji="0" lang="en-US" sz="3600" b="1" i="0" u="none" strike="noStrike" cap="none" spc="0" normalizeH="0" baseline="0" dirty="0" smtClean="0">
                <a:ln>
                  <a:noFill/>
                </a:ln>
                <a:solidFill>
                  <a:schemeClr val="bg1"/>
                </a:solidFill>
                <a:effectLst/>
                <a:uFillTx/>
                <a:sym typeface="Helvetica"/>
              </a:rPr>
              <a:t>ombination of the following </a:t>
            </a:r>
            <a:r>
              <a:rPr lang="en-US" sz="3600" b="1" dirty="0">
                <a:solidFill>
                  <a:schemeClr val="bg1"/>
                </a:solidFill>
              </a:rPr>
              <a:t>8</a:t>
            </a:r>
            <a:r>
              <a:rPr kumimoji="0" lang="en-US" sz="3600" b="1" i="0" u="none" strike="noStrike" cap="none" spc="0" normalizeH="0" baseline="0" dirty="0" smtClean="0">
                <a:ln>
                  <a:noFill/>
                </a:ln>
                <a:solidFill>
                  <a:schemeClr val="bg1"/>
                </a:solidFill>
                <a:effectLst/>
                <a:uFillTx/>
                <a:sym typeface="Helvetica"/>
              </a:rPr>
              <a:t> Lesions:</a:t>
            </a: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742950" marR="0" indent="-742950" algn="l" defTabSz="457200" rtl="0" fontAlgn="auto" latinLnBrk="1" hangingPunct="0">
              <a:lnSpc>
                <a:spcPct val="100000"/>
              </a:lnSpc>
              <a:spcBef>
                <a:spcPts val="0"/>
              </a:spcBef>
              <a:spcAft>
                <a:spcPts val="0"/>
              </a:spcAft>
              <a:buClrTx/>
              <a:buSzTx/>
              <a:buFontTx/>
              <a:buAutoNum type="arabicPeriod"/>
              <a:tabLst/>
            </a:pPr>
            <a:r>
              <a:rPr lang="en-US" sz="3600" dirty="0" smtClean="0">
                <a:solidFill>
                  <a:schemeClr val="bg1"/>
                </a:solidFill>
              </a:rPr>
              <a:t>Auditory tube dysfunction </a:t>
            </a:r>
          </a:p>
          <a:p>
            <a:pPr lvl="2" indent="0" algn="l" rtl="0" latinLnBrk="1" hangingPunct="0"/>
            <a:r>
              <a:rPr lang="en-US" sz="3600" dirty="0">
                <a:solidFill>
                  <a:schemeClr val="bg1"/>
                </a:solidFill>
              </a:rPr>
              <a:t>	 </a:t>
            </a:r>
            <a:r>
              <a:rPr lang="en-US" sz="3600" dirty="0" smtClean="0">
                <a:solidFill>
                  <a:schemeClr val="bg1"/>
                </a:solidFill>
              </a:rPr>
              <a:t> A.  Near the opening in </a:t>
            </a:r>
            <a:r>
              <a:rPr lang="en-US" sz="3600" dirty="0">
                <a:solidFill>
                  <a:schemeClr val="bg1"/>
                </a:solidFill>
              </a:rPr>
              <a:t>the nasopharynx </a:t>
            </a:r>
            <a:r>
              <a:rPr lang="en-US" sz="3600" dirty="0" smtClean="0">
                <a:solidFill>
                  <a:schemeClr val="bg1"/>
                </a:solidFill>
              </a:rPr>
              <a:t>caused by                       atlas/</a:t>
            </a:r>
            <a:r>
              <a:rPr lang="en-US" sz="3600" dirty="0">
                <a:solidFill>
                  <a:schemeClr val="bg1"/>
                </a:solidFill>
              </a:rPr>
              <a:t>a</a:t>
            </a:r>
            <a:r>
              <a:rPr lang="en-US" sz="3600" dirty="0" smtClean="0">
                <a:solidFill>
                  <a:schemeClr val="bg1"/>
                </a:solidFill>
              </a:rPr>
              <a:t>xis </a:t>
            </a:r>
            <a:r>
              <a:rPr lang="en-US" sz="3600" dirty="0">
                <a:solidFill>
                  <a:schemeClr val="bg1"/>
                </a:solidFill>
              </a:rPr>
              <a:t>s</a:t>
            </a:r>
            <a:r>
              <a:rPr lang="en-US" sz="3600" dirty="0" smtClean="0">
                <a:solidFill>
                  <a:schemeClr val="bg1"/>
                </a:solidFill>
              </a:rPr>
              <a:t>ubluxation</a:t>
            </a:r>
          </a:p>
          <a:p>
            <a:pPr lvl="2" indent="0" algn="l" rtl="0" latinLnBrk="1" hangingPunct="0"/>
            <a:r>
              <a:rPr lang="en-US" sz="3600" dirty="0">
                <a:solidFill>
                  <a:schemeClr val="bg1"/>
                </a:solidFill>
              </a:rPr>
              <a:t>	 </a:t>
            </a:r>
            <a:r>
              <a:rPr lang="en-US" sz="3600" dirty="0" smtClean="0">
                <a:solidFill>
                  <a:schemeClr val="bg1"/>
                </a:solidFill>
              </a:rPr>
              <a:t> B.  Near the opening in </a:t>
            </a:r>
            <a:r>
              <a:rPr lang="en-US" sz="3600" dirty="0">
                <a:solidFill>
                  <a:schemeClr val="bg1"/>
                </a:solidFill>
              </a:rPr>
              <a:t>the middle ear </a:t>
            </a:r>
            <a:r>
              <a:rPr lang="en-US" sz="3600" dirty="0" smtClean="0">
                <a:solidFill>
                  <a:schemeClr val="bg1"/>
                </a:solidFill>
              </a:rPr>
              <a:t>via tensor vili                       palatina muscle caused by </a:t>
            </a:r>
            <a:r>
              <a:rPr lang="en-US" sz="3600" dirty="0">
                <a:solidFill>
                  <a:schemeClr val="bg1"/>
                </a:solidFill>
              </a:rPr>
              <a:t>torquing of C</a:t>
            </a:r>
            <a:r>
              <a:rPr lang="en-US" sz="3600" dirty="0" smtClean="0">
                <a:solidFill>
                  <a:schemeClr val="bg1"/>
                </a:solidFill>
              </a:rPr>
              <a:t>NV</a:t>
            </a:r>
          </a:p>
          <a:p>
            <a:pPr marL="742950" indent="-742950" algn="l" rtl="0" latinLnBrk="1" hangingPunct="0">
              <a:buAutoNum type="arabicPeriod" startAt="2"/>
            </a:pPr>
            <a:r>
              <a:rPr lang="en-US" sz="3600" dirty="0" smtClean="0">
                <a:solidFill>
                  <a:schemeClr val="bg1"/>
                </a:solidFill>
              </a:rPr>
              <a:t>Traction </a:t>
            </a:r>
            <a:r>
              <a:rPr lang="en-US" sz="3600" dirty="0">
                <a:solidFill>
                  <a:schemeClr val="bg1"/>
                </a:solidFill>
              </a:rPr>
              <a:t>of CNVIII  </a:t>
            </a:r>
            <a:endParaRPr lang="en-US" sz="3600" dirty="0" smtClean="0">
              <a:solidFill>
                <a:schemeClr val="bg1"/>
              </a:solidFill>
            </a:endParaRPr>
          </a:p>
          <a:p>
            <a:pPr marL="742950" indent="-742950" algn="l" rtl="0" latinLnBrk="1" hangingPunct="0">
              <a:buAutoNum type="arabicPeriod" startAt="2"/>
            </a:pPr>
            <a:r>
              <a:rPr lang="en-US" sz="3600" dirty="0" smtClean="0">
                <a:solidFill>
                  <a:schemeClr val="bg1"/>
                </a:solidFill>
              </a:rPr>
              <a:t>Insufficient blood supply to the inner ear</a:t>
            </a:r>
          </a:p>
          <a:p>
            <a:pPr algn="l" rtl="0" latinLnBrk="1" hangingPunct="0"/>
            <a:r>
              <a:rPr lang="en-US" sz="3600" dirty="0" smtClean="0">
                <a:solidFill>
                  <a:schemeClr val="bg1"/>
                </a:solidFill>
              </a:rPr>
              <a:t>      A.  Cork </a:t>
            </a:r>
            <a:r>
              <a:rPr lang="en-US" sz="3600" dirty="0">
                <a:solidFill>
                  <a:schemeClr val="bg1"/>
                </a:solidFill>
              </a:rPr>
              <a:t>in the bottle syndrome </a:t>
            </a:r>
            <a:r>
              <a:rPr lang="en-US" sz="3600" dirty="0" smtClean="0">
                <a:solidFill>
                  <a:schemeClr val="bg1"/>
                </a:solidFill>
              </a:rPr>
              <a:t>causing venous backflow</a:t>
            </a:r>
          </a:p>
          <a:p>
            <a:pPr algn="l" rtl="0" latinLnBrk="1" hangingPunct="0"/>
            <a:r>
              <a:rPr lang="en-US" sz="3600" dirty="0">
                <a:solidFill>
                  <a:schemeClr val="bg1"/>
                </a:solidFill>
              </a:rPr>
              <a:t> </a:t>
            </a:r>
            <a:r>
              <a:rPr lang="en-US" sz="3600" dirty="0" smtClean="0">
                <a:solidFill>
                  <a:schemeClr val="bg1"/>
                </a:solidFill>
              </a:rPr>
              <a:t>     B.  Less blood flow in the vertebral artery on side of the </a:t>
            </a:r>
          </a:p>
          <a:p>
            <a:pPr algn="l" rtl="0" latinLnBrk="1" hangingPunct="0"/>
            <a:r>
              <a:rPr lang="en-US" sz="3600" dirty="0">
                <a:solidFill>
                  <a:schemeClr val="bg1"/>
                </a:solidFill>
              </a:rPr>
              <a:t> </a:t>
            </a:r>
            <a:r>
              <a:rPr lang="en-US" sz="3600" dirty="0" smtClean="0">
                <a:solidFill>
                  <a:schemeClr val="bg1"/>
                </a:solidFill>
              </a:rPr>
              <a:t>          affected ear</a:t>
            </a:r>
          </a:p>
          <a:p>
            <a:pPr algn="l" rtl="0" latinLnBrk="1" hangingPunct="0"/>
            <a:r>
              <a:rPr lang="en-US" sz="3600" dirty="0">
                <a:solidFill>
                  <a:schemeClr val="bg1"/>
                </a:solidFill>
              </a:rPr>
              <a:t>4</a:t>
            </a:r>
            <a:r>
              <a:rPr lang="en-US" sz="3600" dirty="0" smtClean="0">
                <a:solidFill>
                  <a:schemeClr val="bg1"/>
                </a:solidFill>
              </a:rPr>
              <a:t>.   Chronic CSF </a:t>
            </a:r>
            <a:r>
              <a:rPr lang="en-US" sz="3600" dirty="0">
                <a:solidFill>
                  <a:schemeClr val="bg1"/>
                </a:solidFill>
              </a:rPr>
              <a:t>backjets into the fourth ventricle </a:t>
            </a:r>
            <a:endParaRPr lang="en-US" sz="3600" dirty="0" smtClean="0">
              <a:solidFill>
                <a:schemeClr val="bg1"/>
              </a:solidFill>
            </a:endParaRPr>
          </a:p>
          <a:p>
            <a:pPr marL="742950" indent="-742950" algn="l" rtl="0" latinLnBrk="1" hangingPunct="0">
              <a:buAutoNum type="arabicPeriod" startAt="5"/>
            </a:pPr>
            <a:r>
              <a:rPr lang="en-US" sz="3600" dirty="0" smtClean="0">
                <a:solidFill>
                  <a:schemeClr val="bg1"/>
                </a:solidFill>
              </a:rPr>
              <a:t>Confusion of </a:t>
            </a:r>
            <a:r>
              <a:rPr lang="en-US" sz="3600" dirty="0">
                <a:solidFill>
                  <a:schemeClr val="bg1"/>
                </a:solidFill>
              </a:rPr>
              <a:t>the Vestibular </a:t>
            </a:r>
            <a:r>
              <a:rPr lang="en-US" sz="3600" dirty="0" smtClean="0">
                <a:solidFill>
                  <a:schemeClr val="bg1"/>
                </a:solidFill>
              </a:rPr>
              <a:t>nuclei</a:t>
            </a:r>
          </a:p>
          <a:p>
            <a:pPr marL="742950" indent="-742950" algn="l" rtl="0" latinLnBrk="1" hangingPunct="0">
              <a:buAutoNum type="arabicPeriod" startAt="5"/>
            </a:pPr>
            <a:r>
              <a:rPr lang="en-US" sz="3600" dirty="0" smtClean="0">
                <a:solidFill>
                  <a:schemeClr val="bg1"/>
                </a:solidFill>
              </a:rPr>
              <a:t>Irritation </a:t>
            </a:r>
            <a:r>
              <a:rPr lang="en-US" sz="3600" dirty="0">
                <a:solidFill>
                  <a:schemeClr val="bg1"/>
                </a:solidFill>
              </a:rPr>
              <a:t>of the nerve supply to the endolymphatic sac</a:t>
            </a:r>
          </a:p>
          <a:p>
            <a:pPr marL="742950" indent="-742950" algn="l" rtl="0" latinLnBrk="1" hangingPunct="0">
              <a:buFontTx/>
              <a:buAutoNum type="arabicPeriod" startAt="5"/>
            </a:pPr>
            <a:endParaRPr lang="en-US" sz="3600" dirty="0" smtClean="0">
              <a:solidFill>
                <a:schemeClr val="bg1"/>
              </a:solidFill>
            </a:endParaRPr>
          </a:p>
          <a:p>
            <a:pPr marR="0" algn="l" defTabSz="457200" rtl="0" fontAlgn="auto" latinLnBrk="1" hangingPunct="0">
              <a:lnSpc>
                <a:spcPct val="100000"/>
              </a:lnSpc>
              <a:spcBef>
                <a:spcPts val="0"/>
              </a:spcBef>
              <a:spcAft>
                <a:spcPts val="0"/>
              </a:spcAft>
              <a:buClrTx/>
              <a:buSzTx/>
              <a:tabLst/>
            </a:pPr>
            <a:endParaRPr lang="en-US" sz="3600" dirty="0" smtClean="0">
              <a:solidFill>
                <a:schemeClr val="bg1"/>
              </a:solidFill>
            </a:endParaRPr>
          </a:p>
          <a:p>
            <a:pPr marL="742950" marR="0" indent="-742950" algn="l" defTabSz="457200" rtl="0" fontAlgn="auto" latinLnBrk="1" hangingPunct="0">
              <a:lnSpc>
                <a:spcPct val="100000"/>
              </a:lnSpc>
              <a:spcBef>
                <a:spcPts val="0"/>
              </a:spcBef>
              <a:spcAft>
                <a:spcPts val="0"/>
              </a:spcAft>
              <a:buClrTx/>
              <a:buSzTx/>
              <a:buFontTx/>
              <a:buAutoNum type="arabicPeriod"/>
              <a:tabLst/>
            </a:pPr>
            <a:endParaRPr kumimoji="0" lang="en-US" sz="3600" b="0" i="0" u="none" strike="noStrike" cap="none" spc="0" normalizeH="0" dirty="0" smtClean="0">
              <a:ln>
                <a:noFill/>
              </a:ln>
              <a:solidFill>
                <a:schemeClr val="bg1"/>
              </a:solidFill>
              <a:effectLst/>
              <a:uFillTx/>
              <a:latin typeface="Helvetica"/>
              <a:ea typeface="Helvetica"/>
              <a:cs typeface="Helvetica"/>
              <a:sym typeface="Helvetica"/>
            </a:endParaRPr>
          </a:p>
          <a:p>
            <a:pPr marL="742950" marR="0" indent="-742950" algn="l" defTabSz="457200" rtl="0" fontAlgn="auto" latinLnBrk="1" hangingPunct="0">
              <a:lnSpc>
                <a:spcPct val="100000"/>
              </a:lnSpc>
              <a:spcBef>
                <a:spcPts val="0"/>
              </a:spcBef>
              <a:spcAft>
                <a:spcPts val="0"/>
              </a:spcAft>
              <a:buClrTx/>
              <a:buSzTx/>
              <a:buFontTx/>
              <a:buAutoNum type="arabicPeriod"/>
              <a:tabLst/>
            </a:pPr>
            <a:endParaRPr kumimoji="0" lang="en-US" sz="3600" b="0" i="0" u="none" strike="noStrike" cap="none" spc="0" normalizeH="0" dirty="0" smtClean="0">
              <a:ln>
                <a:noFill/>
              </a:ln>
              <a:solidFill>
                <a:schemeClr val="bg1"/>
              </a:solidFill>
              <a:effectLst/>
              <a:uFillTx/>
              <a:latin typeface="Helvetica"/>
              <a:ea typeface="Helvetica"/>
              <a:cs typeface="Helvetica"/>
              <a:sym typeface="Helvetica"/>
            </a:endParaRPr>
          </a:p>
          <a:p>
            <a:pPr marL="742950" marR="0" indent="-742950" algn="l" defTabSz="457200" rtl="0" fontAlgn="auto" latinLnBrk="1" hangingPunct="0">
              <a:lnSpc>
                <a:spcPct val="100000"/>
              </a:lnSpc>
              <a:spcBef>
                <a:spcPts val="0"/>
              </a:spcBef>
              <a:spcAft>
                <a:spcPts val="0"/>
              </a:spcAft>
              <a:buClrTx/>
              <a:buSzTx/>
              <a:buFontTx/>
              <a:buAutoNum type="arabicPeriod"/>
              <a:tabLst/>
            </a:pPr>
            <a:r>
              <a:rPr kumimoji="0" lang="en-US" sz="3600" b="0" i="0" u="none" strike="noStrike" cap="none" spc="0" normalizeH="0" baseline="0" dirty="0" smtClean="0">
                <a:ln>
                  <a:noFill/>
                </a:ln>
                <a:solidFill>
                  <a:schemeClr val="bg1"/>
                </a:solidFill>
                <a:effectLst/>
                <a:uFillTx/>
                <a:latin typeface="Helvetica"/>
                <a:ea typeface="Helvetica"/>
                <a:cs typeface="Helvetica"/>
                <a:sym typeface="Helvetica"/>
              </a:rPr>
              <a:t>     </a:t>
            </a:r>
            <a:endParaRPr kumimoji="0" lang="en-US" sz="3600" b="0" i="0" u="none" strike="noStrike" cap="none" spc="0" normalizeH="0" baseline="0" dirty="0">
              <a:ln>
                <a:noFill/>
              </a:ln>
              <a:solidFill>
                <a:schemeClr val="bg1"/>
              </a:solidFill>
              <a:effectLst/>
              <a:uFillTx/>
              <a:latin typeface="Helvetica"/>
              <a:ea typeface="Helvetica"/>
              <a:cs typeface="Helvetica"/>
              <a:sym typeface="Helvetica"/>
            </a:endParaRPr>
          </a:p>
        </p:txBody>
      </p:sp>
    </p:spTree>
    <p:extLst>
      <p:ext uri="{BB962C8B-B14F-4D97-AF65-F5344CB8AC3E}">
        <p14:creationId xmlns:p14="http://schemas.microsoft.com/office/powerpoint/2010/main" val="1982977493"/>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0080" y="4396628"/>
            <a:ext cx="4354505" cy="4932354"/>
          </a:xfrm>
          <a:prstGeom prst="rect">
            <a:avLst/>
          </a:prstGeom>
        </p:spPr>
      </p:pic>
      <p:pic>
        <p:nvPicPr>
          <p:cNvPr id="2" name="Picture 1" descr="Menieres-Diseas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9203" y="4396629"/>
            <a:ext cx="5934075" cy="4932354"/>
          </a:xfrm>
          <a:prstGeom prst="rect">
            <a:avLst/>
          </a:prstGeom>
        </p:spPr>
      </p:pic>
      <p:sp>
        <p:nvSpPr>
          <p:cNvPr id="4" name="TextBox 3"/>
          <p:cNvSpPr txBox="1"/>
          <p:nvPr/>
        </p:nvSpPr>
        <p:spPr>
          <a:xfrm>
            <a:off x="829203" y="-308485"/>
            <a:ext cx="11015382" cy="354968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3200" b="1" i="0" u="none" strike="noStrike" cap="none" spc="0" normalizeH="0" baseline="0" dirty="0" smtClean="0">
              <a:ln>
                <a:noFill/>
              </a:ln>
              <a:solidFill>
                <a:schemeClr val="bg1"/>
              </a:solidFill>
              <a:effectLst/>
              <a:uFillTx/>
              <a:sym typeface="Helvetica"/>
            </a:endParaRPr>
          </a:p>
          <a:p>
            <a:pPr marL="0" marR="0" indent="0" algn="ctr" defTabSz="457200" rtl="0" fontAlgn="auto" latinLnBrk="1" hangingPunct="0">
              <a:lnSpc>
                <a:spcPct val="100000"/>
              </a:lnSpc>
              <a:spcBef>
                <a:spcPts val="0"/>
              </a:spcBef>
              <a:spcAft>
                <a:spcPts val="0"/>
              </a:spcAft>
              <a:buClrTx/>
              <a:buSzTx/>
              <a:buFontTx/>
              <a:buNone/>
              <a:tabLst/>
            </a:pPr>
            <a:r>
              <a:rPr kumimoji="0" lang="en-US" sz="3200" b="1" i="0" u="none" strike="noStrike" cap="none" spc="0" normalizeH="0" baseline="0" dirty="0" smtClean="0">
                <a:ln>
                  <a:noFill/>
                </a:ln>
                <a:solidFill>
                  <a:schemeClr val="bg1"/>
                </a:solidFill>
                <a:effectLst/>
                <a:uFillTx/>
                <a:sym typeface="Helvetica"/>
              </a:rPr>
              <a:t>Theory 6</a:t>
            </a:r>
          </a:p>
          <a:p>
            <a:pPr marL="0" marR="0" indent="0" algn="ctr" defTabSz="457200" rtl="0" fontAlgn="auto" latinLnBrk="1" hangingPunct="0">
              <a:lnSpc>
                <a:spcPct val="100000"/>
              </a:lnSpc>
              <a:spcBef>
                <a:spcPts val="0"/>
              </a:spcBef>
              <a:spcAft>
                <a:spcPts val="0"/>
              </a:spcAft>
              <a:buClrTx/>
              <a:buSzTx/>
              <a:buFontTx/>
              <a:buNone/>
              <a:tabLst/>
            </a:pPr>
            <a:endParaRPr kumimoji="0" lang="en-US" sz="3200" b="1" i="0" u="none" strike="noStrike" cap="none" spc="0" normalizeH="0" baseline="0" dirty="0" smtClean="0">
              <a:ln>
                <a:noFill/>
              </a:ln>
              <a:solidFill>
                <a:schemeClr val="bg1"/>
              </a:solidFill>
              <a:effectLst/>
              <a:uFillTx/>
              <a:sym typeface="Helvetica"/>
            </a:endParaRPr>
          </a:p>
          <a:p>
            <a:pPr marL="0" marR="0" indent="0" algn="l" defTabSz="457200" rtl="0" fontAlgn="auto" latinLnBrk="1" hangingPunct="0">
              <a:lnSpc>
                <a:spcPct val="100000"/>
              </a:lnSpc>
              <a:spcBef>
                <a:spcPts val="0"/>
              </a:spcBef>
              <a:spcAft>
                <a:spcPts val="0"/>
              </a:spcAft>
              <a:buClrTx/>
              <a:buSzTx/>
              <a:buFontTx/>
              <a:buNone/>
              <a:tabLst/>
            </a:pPr>
            <a:r>
              <a:rPr kumimoji="0" lang="en-US" sz="3200" b="1" i="0" u="none" strike="noStrike" cap="none" spc="0" normalizeH="0" baseline="0" dirty="0" smtClean="0">
                <a:ln>
                  <a:noFill/>
                </a:ln>
                <a:solidFill>
                  <a:schemeClr val="bg1"/>
                </a:solidFill>
                <a:effectLst/>
                <a:uFillTx/>
                <a:sym typeface="Helvetica"/>
              </a:rPr>
              <a:t>Although th</a:t>
            </a:r>
            <a:r>
              <a:rPr lang="en-US" sz="3200" b="1" dirty="0" smtClean="0">
                <a:solidFill>
                  <a:schemeClr val="bg1"/>
                </a:solidFill>
              </a:rPr>
              <a:t>e mechanism for production and absorption of endolymphatic fluid is not fully understood, can </a:t>
            </a:r>
          </a:p>
          <a:p>
            <a:pPr marL="0" marR="0" indent="0" algn="l" defTabSz="457200" rtl="0" fontAlgn="auto" latinLnBrk="1" hangingPunct="0">
              <a:lnSpc>
                <a:spcPct val="100000"/>
              </a:lnSpc>
              <a:spcBef>
                <a:spcPts val="0"/>
              </a:spcBef>
              <a:spcAft>
                <a:spcPts val="0"/>
              </a:spcAft>
              <a:buClrTx/>
              <a:buSzTx/>
              <a:buFontTx/>
              <a:buNone/>
              <a:tabLst/>
            </a:pPr>
            <a:r>
              <a:rPr lang="en-US" sz="3200" b="1" dirty="0" smtClean="0">
                <a:solidFill>
                  <a:schemeClr val="bg1"/>
                </a:solidFill>
              </a:rPr>
              <a:t>we agree that the endolymphatic sac is the key player? For our analogy, let’s compare it to your cars radiator.</a:t>
            </a:r>
            <a:endParaRPr kumimoji="0" lang="en-US" sz="3200" b="1" i="0" u="none" strike="noStrike" cap="none" spc="0" normalizeH="0" baseline="0" dirty="0">
              <a:ln>
                <a:noFill/>
              </a:ln>
              <a:solidFill>
                <a:schemeClr val="bg1"/>
              </a:solidFill>
              <a:effectLst/>
              <a:uFillTx/>
              <a:sym typeface="Helvetica"/>
            </a:endParaRPr>
          </a:p>
        </p:txBody>
      </p:sp>
    </p:spTree>
    <p:extLst>
      <p:ext uri="{BB962C8B-B14F-4D97-AF65-F5344CB8AC3E}">
        <p14:creationId xmlns:p14="http://schemas.microsoft.com/office/powerpoint/2010/main" val="406191351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5" name="Shape 85"/>
          <p:cNvSpPr/>
          <p:nvPr/>
        </p:nvSpPr>
        <p:spPr>
          <a:xfrm>
            <a:off x="445116" y="5513011"/>
            <a:ext cx="11771577" cy="342657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R="457200" lvl="0" algn="ctr">
              <a:defRPr sz="1800"/>
            </a:pPr>
            <a:r>
              <a:rPr sz="3600" b="1" dirty="0" smtClean="0">
                <a:solidFill>
                  <a:srgbClr val="FFFFFF"/>
                </a:solidFill>
                <a:latin typeface="+mn-lt"/>
                <a:ea typeface="+mn-ea"/>
                <a:cs typeface="+mn-cs"/>
                <a:sym typeface="Times New Roman"/>
              </a:rPr>
              <a:t>The </a:t>
            </a:r>
            <a:r>
              <a:rPr sz="3600" b="1" dirty="0">
                <a:solidFill>
                  <a:srgbClr val="FFFFFF"/>
                </a:solidFill>
                <a:latin typeface="+mn-lt"/>
                <a:ea typeface="+mn-ea"/>
                <a:cs typeface="+mn-cs"/>
                <a:sym typeface="Times New Roman"/>
              </a:rPr>
              <a:t>endolymphatic sac, innervated by the superior </a:t>
            </a:r>
            <a:r>
              <a:rPr sz="3600" b="1" dirty="0" smtClean="0">
                <a:solidFill>
                  <a:srgbClr val="FFFFFF"/>
                </a:solidFill>
                <a:latin typeface="+mn-lt"/>
                <a:ea typeface="+mn-ea"/>
                <a:cs typeface="+mn-cs"/>
                <a:sym typeface="Times New Roman"/>
              </a:rPr>
              <a:t>cervical</a:t>
            </a:r>
            <a:endParaRPr lang="en-US" sz="3600" b="1" dirty="0" smtClean="0">
              <a:solidFill>
                <a:srgbClr val="FFFFFF"/>
              </a:solidFill>
              <a:latin typeface="+mn-lt"/>
              <a:ea typeface="+mn-ea"/>
              <a:cs typeface="+mn-cs"/>
              <a:sym typeface="Times New Roman"/>
            </a:endParaRPr>
          </a:p>
          <a:p>
            <a:pPr marR="457200" lvl="0" algn="ctr">
              <a:defRPr sz="1800"/>
            </a:pPr>
            <a:r>
              <a:rPr sz="3600" b="1" dirty="0" smtClean="0">
                <a:solidFill>
                  <a:srgbClr val="FFFFFF"/>
                </a:solidFill>
                <a:latin typeface="+mn-lt"/>
                <a:ea typeface="+mn-ea"/>
                <a:cs typeface="+mn-cs"/>
                <a:sym typeface="Times New Roman"/>
              </a:rPr>
              <a:t> </a:t>
            </a:r>
            <a:r>
              <a:rPr sz="3600" b="1" dirty="0">
                <a:solidFill>
                  <a:srgbClr val="FFFFFF"/>
                </a:solidFill>
                <a:latin typeface="+mn-lt"/>
                <a:ea typeface="+mn-ea"/>
                <a:cs typeface="+mn-cs"/>
                <a:sym typeface="Times New Roman"/>
              </a:rPr>
              <a:t>ganglion, </a:t>
            </a:r>
            <a:r>
              <a:rPr sz="3600" b="1" dirty="0" smtClean="0">
                <a:solidFill>
                  <a:srgbClr val="FFFFFF"/>
                </a:solidFill>
                <a:latin typeface="+mn-lt"/>
                <a:ea typeface="+mn-ea"/>
                <a:cs typeface="+mn-cs"/>
                <a:sym typeface="Times New Roman"/>
              </a:rPr>
              <a:t>performs </a:t>
            </a:r>
            <a:r>
              <a:rPr sz="3600" b="1" dirty="0">
                <a:solidFill>
                  <a:srgbClr val="FFFFFF"/>
                </a:solidFill>
                <a:latin typeface="+mn-lt"/>
                <a:ea typeface="+mn-ea"/>
                <a:cs typeface="+mn-cs"/>
                <a:sym typeface="Times New Roman"/>
              </a:rPr>
              <a:t>both absorptive and </a:t>
            </a:r>
            <a:r>
              <a:rPr sz="3600" b="1" dirty="0" smtClean="0">
                <a:solidFill>
                  <a:srgbClr val="FFFFFF"/>
                </a:solidFill>
                <a:latin typeface="+mn-lt"/>
                <a:ea typeface="+mn-ea"/>
                <a:cs typeface="+mn-cs"/>
                <a:sym typeface="Times New Roman"/>
              </a:rPr>
              <a:t>secretory</a:t>
            </a:r>
            <a:r>
              <a:rPr lang="en-US" sz="3600" b="1" dirty="0" smtClean="0">
                <a:solidFill>
                  <a:srgbClr val="FFFFFF"/>
                </a:solidFill>
                <a:latin typeface="+mn-lt"/>
                <a:ea typeface="+mn-ea"/>
                <a:cs typeface="+mn-cs"/>
                <a:sym typeface="Times New Roman"/>
              </a:rPr>
              <a:t> </a:t>
            </a:r>
          </a:p>
          <a:p>
            <a:pPr marR="457200" lvl="0" algn="ctr">
              <a:defRPr sz="1800"/>
            </a:pPr>
            <a:r>
              <a:rPr lang="en-US" sz="3600" b="1" dirty="0" smtClean="0">
                <a:solidFill>
                  <a:srgbClr val="FFFFFF"/>
                </a:solidFill>
                <a:latin typeface="+mn-lt"/>
                <a:ea typeface="+mn-ea"/>
                <a:cs typeface="+mn-cs"/>
                <a:sym typeface="Times New Roman"/>
              </a:rPr>
              <a:t>(overflow system controlling homeostasis), </a:t>
            </a:r>
          </a:p>
          <a:p>
            <a:pPr marR="457200" lvl="0" algn="ctr">
              <a:defRPr sz="1800"/>
            </a:pPr>
            <a:r>
              <a:rPr sz="3600" b="1" dirty="0" smtClean="0">
                <a:solidFill>
                  <a:srgbClr val="FFFFFF"/>
                </a:solidFill>
                <a:latin typeface="+mn-lt"/>
                <a:ea typeface="+mn-ea"/>
                <a:cs typeface="+mn-cs"/>
                <a:sym typeface="Times New Roman"/>
              </a:rPr>
              <a:t>as well</a:t>
            </a:r>
            <a:r>
              <a:rPr lang="en-US" sz="3600" b="1" dirty="0" smtClean="0">
                <a:solidFill>
                  <a:srgbClr val="FFFFFF"/>
                </a:solidFill>
                <a:latin typeface="+mn-lt"/>
                <a:ea typeface="+mn-ea"/>
                <a:cs typeface="+mn-cs"/>
                <a:sym typeface="Times New Roman"/>
              </a:rPr>
              <a:t> </a:t>
            </a:r>
            <a:r>
              <a:rPr sz="3600" b="1" dirty="0" smtClean="0">
                <a:solidFill>
                  <a:srgbClr val="FFFFFF"/>
                </a:solidFill>
                <a:latin typeface="+mn-lt"/>
                <a:ea typeface="+mn-ea"/>
                <a:cs typeface="+mn-cs"/>
                <a:sym typeface="Times New Roman"/>
              </a:rPr>
              <a:t>as </a:t>
            </a:r>
            <a:r>
              <a:rPr sz="3600" b="1" dirty="0">
                <a:solidFill>
                  <a:srgbClr val="FFFFFF"/>
                </a:solidFill>
                <a:latin typeface="+mn-lt"/>
                <a:ea typeface="+mn-ea"/>
                <a:cs typeface="+mn-cs"/>
                <a:sym typeface="Times New Roman"/>
              </a:rPr>
              <a:t>phagocytic and </a:t>
            </a:r>
            <a:r>
              <a:rPr sz="3600" b="1" dirty="0" smtClean="0">
                <a:solidFill>
                  <a:srgbClr val="FFFFFF"/>
                </a:solidFill>
                <a:latin typeface="+mn-lt"/>
                <a:ea typeface="+mn-ea"/>
                <a:cs typeface="+mn-cs"/>
                <a:sym typeface="Times New Roman"/>
              </a:rPr>
              <a:t>immunodefensive </a:t>
            </a:r>
            <a:r>
              <a:rPr sz="3600" b="1" dirty="0">
                <a:solidFill>
                  <a:srgbClr val="FFFFFF"/>
                </a:solidFill>
                <a:latin typeface="+mn-lt"/>
                <a:ea typeface="+mn-ea"/>
                <a:cs typeface="+mn-cs"/>
                <a:sym typeface="Times New Roman"/>
              </a:rPr>
              <a:t>functions</a:t>
            </a:r>
            <a:r>
              <a:rPr sz="3600" b="1" dirty="0" smtClean="0">
                <a:solidFill>
                  <a:srgbClr val="FFFFFF"/>
                </a:solidFill>
                <a:latin typeface="+mn-lt"/>
                <a:ea typeface="+mn-ea"/>
                <a:cs typeface="+mn-cs"/>
                <a:sym typeface="Times New Roman"/>
              </a:rPr>
              <a:t>.</a:t>
            </a:r>
            <a:r>
              <a:rPr lang="en-US" sz="3600" b="1" dirty="0" smtClean="0">
                <a:solidFill>
                  <a:srgbClr val="FFFFFF"/>
                </a:solidFill>
                <a:latin typeface="+mn-lt"/>
                <a:ea typeface="+mn-ea"/>
                <a:cs typeface="+mn-cs"/>
                <a:sym typeface="Times New Roman"/>
              </a:rPr>
              <a:t> </a:t>
            </a:r>
          </a:p>
          <a:p>
            <a:pPr marR="457200" lvl="0" algn="ctr">
              <a:defRPr sz="1800"/>
            </a:pPr>
            <a:r>
              <a:rPr lang="en-US" sz="3600" b="1" dirty="0" smtClean="0">
                <a:solidFill>
                  <a:srgbClr val="FFFFFF"/>
                </a:solidFill>
                <a:latin typeface="+mn-lt"/>
                <a:ea typeface="+mn-ea"/>
                <a:cs typeface="+mn-cs"/>
                <a:sym typeface="Times New Roman"/>
              </a:rPr>
              <a:t>It is located intimately close to the </a:t>
            </a:r>
          </a:p>
          <a:p>
            <a:pPr marR="457200" lvl="0" algn="ctr">
              <a:defRPr sz="1800"/>
            </a:pPr>
            <a:r>
              <a:rPr lang="en-US" sz="3600" b="1" u="sng" dirty="0" smtClean="0">
                <a:solidFill>
                  <a:srgbClr val="FFFFFF"/>
                </a:solidFill>
                <a:latin typeface="+mn-lt"/>
                <a:ea typeface="+mn-ea"/>
                <a:cs typeface="+mn-cs"/>
                <a:sym typeface="Times New Roman"/>
              </a:rPr>
              <a:t>articulations between C1 (Atlas) &amp; C2 (Axis)</a:t>
            </a:r>
            <a:r>
              <a:rPr lang="en-US" sz="3600" b="1" dirty="0" smtClean="0">
                <a:solidFill>
                  <a:srgbClr val="FFFFFF"/>
                </a:solidFill>
                <a:latin typeface="+mn-lt"/>
                <a:ea typeface="+mn-ea"/>
                <a:cs typeface="+mn-cs"/>
                <a:sym typeface="Times New Roman"/>
              </a:rPr>
              <a:t>.</a:t>
            </a:r>
            <a:endParaRPr sz="3600" b="1" dirty="0">
              <a:solidFill>
                <a:srgbClr val="FFFFFF"/>
              </a:solidFill>
              <a:latin typeface="+mn-lt"/>
              <a:ea typeface="+mn-ea"/>
              <a:cs typeface="+mn-cs"/>
              <a:sym typeface="Times New Roman"/>
            </a:endParaRPr>
          </a:p>
        </p:txBody>
      </p:sp>
      <p:pic>
        <p:nvPicPr>
          <p:cNvPr id="86" name="fig8.jpg"/>
          <p:cNvPicPr/>
          <p:nvPr/>
        </p:nvPicPr>
        <p:blipFill>
          <a:blip r:embed="rId2">
            <a:extLst/>
          </a:blip>
          <a:stretch>
            <a:fillRect/>
          </a:stretch>
        </p:blipFill>
        <p:spPr>
          <a:xfrm>
            <a:off x="5041900" y="959364"/>
            <a:ext cx="3505200" cy="4053840"/>
          </a:xfrm>
          <a:prstGeom prst="rect">
            <a:avLst/>
          </a:prstGeom>
          <a:ln w="12700">
            <a:miter lim="400000"/>
          </a:ln>
        </p:spPr>
      </p:pic>
      <p:sp>
        <p:nvSpPr>
          <p:cNvPr id="87" name="Shape 87"/>
          <p:cNvSpPr/>
          <p:nvPr/>
        </p:nvSpPr>
        <p:spPr>
          <a:xfrm>
            <a:off x="4614700" y="1204177"/>
            <a:ext cx="1270000" cy="1270000"/>
          </a:xfrm>
          <a:prstGeom prst="rightArrow">
            <a:avLst>
              <a:gd name="adj1" fmla="val 32000"/>
              <a:gd name="adj2" fmla="val 64000"/>
            </a:avLst>
          </a:prstGeom>
          <a:blipFill>
            <a:blip r:embed="rId3"/>
          </a:blipFill>
          <a:ln w="12700">
            <a:miter lim="400000"/>
          </a:ln>
          <a:effectLst>
            <a:outerShdw blurRad="38100" dist="25400" dir="5400000" rotWithShape="0">
              <a:srgbClr val="000000">
                <a:alpha val="50000"/>
              </a:srgbClr>
            </a:outerShdw>
          </a:effectLst>
        </p:spPr>
        <p:txBody>
          <a:bodyPr lIns="50800" tIns="50800" rIns="50800" bIns="50800" anchor="ctr"/>
          <a:lstStyle/>
          <a:p>
            <a:pPr lvl="0" algn="ctr" defTabSz="584200">
              <a:defRPr sz="4000">
                <a:solidFill>
                  <a:srgbClr val="FFFFFF"/>
                </a:solidFill>
                <a:effectLst>
                  <a:outerShdw blurRad="38100" dist="12700" dir="5400000" rotWithShape="0">
                    <a:srgbClr val="000000">
                      <a:alpha val="50000"/>
                    </a:srgbClr>
                  </a:outerShdw>
                </a:effectLst>
                <a:latin typeface="+mj-lt"/>
                <a:ea typeface="+mj-ea"/>
                <a:cs typeface="+mj-cs"/>
                <a:sym typeface="Gill Sans"/>
              </a:defRPr>
            </a:pPr>
            <a:endParaRPr/>
          </a:p>
        </p:txBody>
      </p:sp>
      <p:pic>
        <p:nvPicPr>
          <p:cNvPr id="2" name="Picture 1" descr="cooling-system-for-ic-engines-21-638.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4209" y="967436"/>
            <a:ext cx="4013781" cy="3013481"/>
          </a:xfrm>
          <a:prstGeom prst="rect">
            <a:avLst/>
          </a:prstGeom>
        </p:spPr>
      </p:pic>
      <p:sp>
        <p:nvSpPr>
          <p:cNvPr id="3" name="TextBox 2"/>
          <p:cNvSpPr txBox="1"/>
          <p:nvPr/>
        </p:nvSpPr>
        <p:spPr>
          <a:xfrm>
            <a:off x="8981566" y="-661558"/>
            <a:ext cx="3763484" cy="471924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2400" b="1"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3200" b="1"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l" defTabSz="457200" rtl="0" fontAlgn="auto" latinLnBrk="1" hangingPunct="0">
              <a:lnSpc>
                <a:spcPct val="100000"/>
              </a:lnSpc>
              <a:spcBef>
                <a:spcPts val="0"/>
              </a:spcBef>
              <a:spcAft>
                <a:spcPts val="0"/>
              </a:spcAft>
              <a:buClrTx/>
              <a:buSzTx/>
              <a:buFontTx/>
              <a:buNone/>
              <a:tabLst/>
            </a:pPr>
            <a:endParaRPr lang="en-US" sz="3200" b="1" dirty="0" smtClean="0">
              <a:solidFill>
                <a:schemeClr val="bg1"/>
              </a:solidFill>
            </a:endParaRPr>
          </a:p>
          <a:p>
            <a:pPr marL="0" marR="0" indent="0" algn="l" defTabSz="457200" rtl="0" fontAlgn="auto" latinLnBrk="1" hangingPunct="0">
              <a:lnSpc>
                <a:spcPct val="100000"/>
              </a:lnSpc>
              <a:spcBef>
                <a:spcPts val="0"/>
              </a:spcBef>
              <a:spcAft>
                <a:spcPts val="0"/>
              </a:spcAft>
              <a:buClrTx/>
              <a:buSzTx/>
              <a:buFontTx/>
              <a:buNone/>
              <a:tabLst/>
            </a:pPr>
            <a:endParaRPr lang="en-US" sz="3200" b="1"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chemeClr val="bg1"/>
                </a:solidFill>
                <a:effectLst/>
                <a:uFillTx/>
                <a:latin typeface="Helvetica"/>
                <a:ea typeface="Helvetica"/>
                <a:cs typeface="Helvetica"/>
                <a:sym typeface="Helvetica"/>
              </a:rPr>
              <a:t>Homeostasis of your ears </a:t>
            </a:r>
          </a:p>
          <a:p>
            <a:pPr marL="0" marR="0" indent="0" algn="ctr" defTabSz="457200" rtl="0" fontAlgn="auto" latinLnBrk="1"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chemeClr val="bg1"/>
                </a:solidFill>
                <a:effectLst/>
                <a:uFillTx/>
                <a:latin typeface="Helvetica"/>
                <a:ea typeface="Helvetica"/>
                <a:cs typeface="Helvetica"/>
                <a:sym typeface="Helvetica"/>
              </a:rPr>
              <a:t>“radiator” is </a:t>
            </a:r>
          </a:p>
          <a:p>
            <a:pPr marL="0" marR="0" indent="0" algn="ctr" defTabSz="457200" rtl="0" fontAlgn="auto" latinLnBrk="1"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chemeClr val="bg1"/>
                </a:solidFill>
                <a:effectLst/>
                <a:uFillTx/>
                <a:latin typeface="Helvetica"/>
                <a:ea typeface="Helvetica"/>
                <a:cs typeface="Helvetica"/>
                <a:sym typeface="Helvetica"/>
              </a:rPr>
              <a:t>controlled by </a:t>
            </a:r>
          </a:p>
          <a:p>
            <a:pPr marL="0" marR="0" indent="0" algn="ctr" defTabSz="457200" rtl="0" fontAlgn="auto" latinLnBrk="1"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chemeClr val="bg1"/>
                </a:solidFill>
                <a:effectLst/>
                <a:uFillTx/>
                <a:latin typeface="Helvetica"/>
                <a:ea typeface="Helvetica"/>
                <a:cs typeface="Helvetica"/>
                <a:sym typeface="Helvetica"/>
              </a:rPr>
              <a:t>its “thermostat</a:t>
            </a:r>
            <a:r>
              <a:rPr kumimoji="0" lang="en-US" sz="3200" b="1" i="0" u="none" strike="noStrike" cap="none" spc="0" normalizeH="0" baseline="0" dirty="0" smtClean="0">
                <a:ln>
                  <a:noFill/>
                </a:ln>
                <a:solidFill>
                  <a:schemeClr val="bg1"/>
                </a:solidFill>
                <a:effectLst/>
                <a:uFillTx/>
                <a:latin typeface="Helvetica"/>
                <a:ea typeface="Helvetica"/>
                <a:cs typeface="Helvetica"/>
                <a:sym typeface="Helvetica"/>
              </a:rPr>
              <a:t>.”</a:t>
            </a:r>
            <a:endParaRPr kumimoji="0" lang="en-US" sz="3200" b="1" i="0" u="none" strike="noStrike" cap="none" spc="0" normalizeH="0" baseline="0" dirty="0">
              <a:ln>
                <a:noFill/>
              </a:ln>
              <a:solidFill>
                <a:schemeClr val="bg1"/>
              </a:solidFill>
              <a:effectLst/>
              <a:uFillTx/>
              <a:latin typeface="Helvetica"/>
              <a:ea typeface="Helvetica"/>
              <a:cs typeface="Helvetica"/>
              <a:sym typeface="Helvetica"/>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vertigocausessymptom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80934" y="4803193"/>
            <a:ext cx="6409730" cy="4668743"/>
          </a:xfrm>
          <a:prstGeom prst="rect">
            <a:avLst/>
          </a:prstGeom>
        </p:spPr>
      </p:pic>
      <p:pic>
        <p:nvPicPr>
          <p:cNvPr id="3" name="Picture 2" descr="7-13-11OverheatedCar.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4344" y="4803193"/>
            <a:ext cx="5809524" cy="4451701"/>
          </a:xfrm>
          <a:prstGeom prst="rect">
            <a:avLst/>
          </a:prstGeom>
        </p:spPr>
      </p:pic>
      <p:sp>
        <p:nvSpPr>
          <p:cNvPr id="4" name="TextBox 3"/>
          <p:cNvSpPr txBox="1"/>
          <p:nvPr/>
        </p:nvSpPr>
        <p:spPr>
          <a:xfrm>
            <a:off x="484866" y="-1485918"/>
            <a:ext cx="11867674" cy="493468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5400" b="1" i="1"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5400" b="1" i="1"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lang="en-US" sz="5400" b="1" i="1"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r>
              <a:rPr kumimoji="0" lang="en-US" sz="5400" b="1" u="none" strike="noStrike" cap="none" spc="0" normalizeH="0" baseline="0" dirty="0" smtClean="0">
                <a:ln>
                  <a:noFill/>
                </a:ln>
                <a:solidFill>
                  <a:schemeClr val="bg1"/>
                </a:solidFill>
                <a:effectLst/>
                <a:uFillTx/>
                <a:latin typeface="Helvetica"/>
                <a:ea typeface="Helvetica"/>
                <a:cs typeface="Helvetica"/>
                <a:sym typeface="Helvetica"/>
              </a:rPr>
              <a:t>Result of the lack of homeostasis:</a:t>
            </a:r>
          </a:p>
          <a:p>
            <a:pPr marL="0" marR="0" indent="0" algn="ctr" defTabSz="457200" rtl="0" fontAlgn="auto" latinLnBrk="1" hangingPunct="0">
              <a:lnSpc>
                <a:spcPct val="100000"/>
              </a:lnSpc>
              <a:spcBef>
                <a:spcPts val="0"/>
              </a:spcBef>
              <a:spcAft>
                <a:spcPts val="0"/>
              </a:spcAft>
              <a:buClrTx/>
              <a:buSzTx/>
              <a:buFontTx/>
              <a:buNone/>
              <a:tabLst/>
            </a:pPr>
            <a:endParaRPr lang="en-US" sz="5400" b="1" i="1"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r>
              <a:rPr kumimoji="0" lang="en-US" sz="4400" b="1" i="1" u="none" strike="noStrike" cap="none" spc="0" normalizeH="0" baseline="0" dirty="0" smtClean="0">
                <a:ln>
                  <a:noFill/>
                </a:ln>
                <a:solidFill>
                  <a:schemeClr val="bg1"/>
                </a:solidFill>
                <a:effectLst/>
                <a:uFillTx/>
                <a:latin typeface="Helvetica"/>
                <a:ea typeface="Helvetica"/>
                <a:cs typeface="Helvetica"/>
                <a:sym typeface="Helvetica"/>
              </a:rPr>
              <a:t>You won’t be going anywhere for awhile.</a:t>
            </a:r>
            <a:endParaRPr kumimoji="0" lang="en-US" sz="4400" b="1" i="1" u="none" strike="noStrike" cap="none" spc="0" normalizeH="0" baseline="0" dirty="0">
              <a:ln>
                <a:noFill/>
              </a:ln>
              <a:solidFill>
                <a:schemeClr val="bg1"/>
              </a:solidFill>
              <a:effectLst/>
              <a:uFillTx/>
              <a:latin typeface="Helvetica"/>
              <a:ea typeface="Helvetica"/>
              <a:cs typeface="Helvetica"/>
              <a:sym typeface="Helvetica"/>
            </a:endParaRPr>
          </a:p>
        </p:txBody>
      </p:sp>
    </p:spTree>
    <p:extLst>
      <p:ext uri="{BB962C8B-B14F-4D97-AF65-F5344CB8AC3E}">
        <p14:creationId xmlns:p14="http://schemas.microsoft.com/office/powerpoint/2010/main" val="352946792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922478" y="285176"/>
            <a:ext cx="11252200" cy="9309100"/>
          </a:xfrm>
          <a:prstGeom prst="rect">
            <a:avLst/>
          </a:prstGeom>
        </p:spPr>
      </p:pic>
      <p:sp>
        <p:nvSpPr>
          <p:cNvPr id="6" name="Rectangle 5"/>
          <p:cNvSpPr/>
          <p:nvPr/>
        </p:nvSpPr>
        <p:spPr>
          <a:xfrm>
            <a:off x="6930777" y="6230734"/>
            <a:ext cx="45719" cy="45719"/>
          </a:xfrm>
          <a:prstGeom prst="rect">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4000" b="0" i="0" u="none" strike="noStrike" cap="none" spc="0" normalizeH="0" baseline="0" dirty="0">
              <a:ln>
                <a:noFill/>
              </a:ln>
              <a:solidFill>
                <a:srgbClr val="FFFFFF"/>
              </a:solidFill>
              <a:effectLst>
                <a:outerShdw blurRad="38100" dist="12700" dir="5400000" rotWithShape="0">
                  <a:srgbClr val="000000">
                    <a:alpha val="50000"/>
                  </a:srgbClr>
                </a:outerShdw>
              </a:effectLst>
              <a:uFillTx/>
              <a:latin typeface="+mj-lt"/>
              <a:ea typeface="+mj-ea"/>
              <a:cs typeface="+mj-cs"/>
              <a:sym typeface="Gill Sans"/>
            </a:endParaRPr>
          </a:p>
        </p:txBody>
      </p:sp>
      <p:sp>
        <p:nvSpPr>
          <p:cNvPr id="4" name="Rectangle 3"/>
          <p:cNvSpPr/>
          <p:nvPr/>
        </p:nvSpPr>
        <p:spPr>
          <a:xfrm>
            <a:off x="5333526" y="6230734"/>
            <a:ext cx="2539775" cy="304380"/>
          </a:xfrm>
          <a:prstGeom prst="rect">
            <a:avLst/>
          </a:prstGeom>
          <a:blipFill rotWithShape="1">
            <a:blip r:embed="rId4"/>
            <a:srcRect/>
            <a:tile tx="0" ty="0" sx="100000" sy="100000" flip="none" algn="tl"/>
          </a:blip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en-US" sz="4000" b="0" i="0" u="none" strike="noStrike" cap="none" spc="0" normalizeH="0" baseline="0" dirty="0">
              <a:ln>
                <a:noFill/>
              </a:ln>
              <a:solidFill>
                <a:srgbClr val="FFFFFF"/>
              </a:solidFill>
              <a:effectLst>
                <a:outerShdw blurRad="38100" dist="12700" dir="5400000" rotWithShape="0">
                  <a:srgbClr val="000000">
                    <a:alpha val="50000"/>
                  </a:srgbClr>
                </a:outerShdw>
              </a:effectLst>
              <a:uFillTx/>
              <a:latin typeface="+mj-lt"/>
              <a:ea typeface="+mj-ea"/>
              <a:cs typeface="+mj-cs"/>
              <a:sym typeface="Gill Sans"/>
            </a:endParaRPr>
          </a:p>
        </p:txBody>
      </p:sp>
      <p:sp>
        <p:nvSpPr>
          <p:cNvPr id="7" name="TextBox 6"/>
          <p:cNvSpPr txBox="1"/>
          <p:nvPr/>
        </p:nvSpPr>
        <p:spPr>
          <a:xfrm>
            <a:off x="4663950" y="6140896"/>
            <a:ext cx="3878928" cy="47192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chemeClr val="bg1"/>
                </a:solidFill>
                <a:effectLst/>
                <a:uFillTx/>
                <a:latin typeface="Helvetica"/>
                <a:ea typeface="Helvetica"/>
                <a:cs typeface="Helvetica"/>
                <a:sym typeface="Helvetica"/>
              </a:rPr>
              <a:t>Theory 5</a:t>
            </a:r>
            <a:endParaRPr kumimoji="0" lang="en-US" sz="2400" b="0" i="0" u="none" strike="noStrike" cap="none" spc="0" normalizeH="0" baseline="0" dirty="0">
              <a:ln>
                <a:noFill/>
              </a:ln>
              <a:solidFill>
                <a:schemeClr val="bg1"/>
              </a:solidFill>
              <a:effectLst/>
              <a:uFillTx/>
              <a:latin typeface="Helvetica"/>
              <a:ea typeface="Helvetica"/>
              <a:cs typeface="Helvetica"/>
              <a:sym typeface="Helvetica"/>
            </a:endParaRPr>
          </a:p>
        </p:txBody>
      </p:sp>
    </p:spTree>
    <p:extLst>
      <p:ext uri="{BB962C8B-B14F-4D97-AF65-F5344CB8AC3E}">
        <p14:creationId xmlns:p14="http://schemas.microsoft.com/office/powerpoint/2010/main" val="268490235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menieres-disease-infographic-thumbnail.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6375" y="-184737"/>
            <a:ext cx="8773767" cy="5749975"/>
          </a:xfrm>
          <a:prstGeom prst="rect">
            <a:avLst/>
          </a:prstGeom>
        </p:spPr>
      </p:pic>
      <p:sp>
        <p:nvSpPr>
          <p:cNvPr id="3" name="TextBox 2"/>
          <p:cNvSpPr txBox="1"/>
          <p:nvPr/>
        </p:nvSpPr>
        <p:spPr>
          <a:xfrm>
            <a:off x="230889" y="-8049296"/>
            <a:ext cx="12606517" cy="1783052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360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r>
              <a:rPr lang="en-US" sz="3600" dirty="0" smtClean="0">
                <a:solidFill>
                  <a:schemeClr val="bg1"/>
                </a:solidFill>
              </a:rPr>
              <a:t>Inaccurate Information Provided by Internet:  based on 3,678 </a:t>
            </a:r>
          </a:p>
          <a:p>
            <a:pPr marL="0" marR="0" indent="0" algn="ctr" defTabSz="457200" rtl="0" fontAlgn="auto" latinLnBrk="1" hangingPunct="0">
              <a:lnSpc>
                <a:spcPct val="100000"/>
              </a:lnSpc>
              <a:spcBef>
                <a:spcPts val="0"/>
              </a:spcBef>
              <a:spcAft>
                <a:spcPts val="0"/>
              </a:spcAft>
              <a:buClrTx/>
              <a:buSzTx/>
              <a:buFontTx/>
              <a:buNone/>
              <a:tabLst/>
            </a:pPr>
            <a:r>
              <a:rPr lang="en-US" sz="3600" dirty="0" smtClean="0">
                <a:solidFill>
                  <a:schemeClr val="bg1"/>
                </a:solidFill>
              </a:rPr>
              <a:t>PUBMED articles:  Meniere’s disease is not synonymous with endolymphatic hydrops.</a:t>
            </a:r>
            <a:r>
              <a:rPr lang="en-US" sz="3600" dirty="0">
                <a:solidFill>
                  <a:schemeClr val="bg1"/>
                </a:solidFill>
              </a:rPr>
              <a:t> </a:t>
            </a:r>
            <a:r>
              <a:rPr kumimoji="0" lang="en-US" sz="3600" b="0" i="0" u="none" strike="noStrike" cap="none" spc="0" normalizeH="0" baseline="0" dirty="0" smtClean="0">
                <a:ln>
                  <a:noFill/>
                </a:ln>
                <a:solidFill>
                  <a:schemeClr val="bg1"/>
                </a:solidFill>
                <a:effectLst/>
                <a:uFillTx/>
                <a:latin typeface="Helvetica"/>
                <a:ea typeface="Helvetica"/>
                <a:cs typeface="Helvetica"/>
                <a:sym typeface="Helvetica"/>
              </a:rPr>
              <a:t>Onset is between 30 and 50. </a:t>
            </a:r>
          </a:p>
          <a:p>
            <a:pPr marL="0" marR="0" indent="0" algn="ctr" defTabSz="457200" rtl="0" fontAlgn="auto" latinLnBrk="1" hangingPunct="0">
              <a:lnSpc>
                <a:spcPct val="100000"/>
              </a:lnSpc>
              <a:spcBef>
                <a:spcPts val="0"/>
              </a:spcBef>
              <a:spcAft>
                <a:spcPts val="0"/>
              </a:spcAft>
              <a:buClrTx/>
              <a:buSzTx/>
              <a:buFontTx/>
              <a:buNone/>
              <a:tabLst/>
            </a:pPr>
            <a:r>
              <a:rPr kumimoji="0" lang="en-US" sz="3600" b="0" i="0" u="none" strike="noStrike" cap="none" spc="0" normalizeH="0" baseline="0" dirty="0" smtClean="0">
                <a:ln>
                  <a:noFill/>
                </a:ln>
                <a:solidFill>
                  <a:schemeClr val="bg1"/>
                </a:solidFill>
                <a:effectLst/>
                <a:uFillTx/>
                <a:latin typeface="Helvetica"/>
                <a:ea typeface="Helvetica"/>
                <a:cs typeface="Helvetica"/>
                <a:sym typeface="Helvetica"/>
              </a:rPr>
              <a:t>Prevalence is 2</a:t>
            </a:r>
            <a:r>
              <a:rPr kumimoji="0" lang="en-US" sz="3600" b="0" i="0" u="none" strike="noStrike" cap="none" spc="0" normalizeH="0" dirty="0" smtClean="0">
                <a:ln>
                  <a:noFill/>
                </a:ln>
                <a:solidFill>
                  <a:schemeClr val="bg1"/>
                </a:solidFill>
                <a:effectLst/>
                <a:uFillTx/>
                <a:latin typeface="Helvetica"/>
                <a:ea typeface="Helvetica"/>
                <a:cs typeface="Helvetica"/>
                <a:sym typeface="Helvetica"/>
              </a:rPr>
              <a:t> out of 1,000, and </a:t>
            </a:r>
            <a:r>
              <a:rPr lang="en-US" sz="3600" dirty="0" smtClean="0">
                <a:solidFill>
                  <a:schemeClr val="bg1"/>
                </a:solidFill>
              </a:rPr>
              <a:t>about </a:t>
            </a:r>
          </a:p>
          <a:p>
            <a:pPr marL="0" marR="0" indent="0" algn="ctr" defTabSz="457200" rtl="0" fontAlgn="auto" latinLnBrk="1" hangingPunct="0">
              <a:lnSpc>
                <a:spcPct val="100000"/>
              </a:lnSpc>
              <a:spcBef>
                <a:spcPts val="0"/>
              </a:spcBef>
              <a:spcAft>
                <a:spcPts val="0"/>
              </a:spcAft>
              <a:buClrTx/>
              <a:buSzTx/>
              <a:buFontTx/>
              <a:buNone/>
              <a:tabLst/>
            </a:pPr>
            <a:r>
              <a:rPr lang="en-US" sz="3600" dirty="0" smtClean="0">
                <a:solidFill>
                  <a:schemeClr val="bg1"/>
                </a:solidFill>
              </a:rPr>
              <a:t>30% of Meniere’s patients develop bilaterality.</a:t>
            </a:r>
            <a:endParaRPr kumimoji="0" lang="en-US" sz="3600" b="0" i="0" u="none" strike="noStrike" cap="none" spc="0" normalizeH="0" baseline="0" dirty="0">
              <a:ln>
                <a:noFill/>
              </a:ln>
              <a:solidFill>
                <a:schemeClr val="bg1"/>
              </a:solidFill>
              <a:effectLst/>
              <a:uFillTx/>
              <a:latin typeface="Helvetica"/>
              <a:ea typeface="Helvetica"/>
              <a:cs typeface="Helvetica"/>
              <a:sym typeface="Helvetica"/>
            </a:endParaRPr>
          </a:p>
        </p:txBody>
      </p:sp>
    </p:spTree>
    <p:extLst>
      <p:ext uri="{BB962C8B-B14F-4D97-AF65-F5344CB8AC3E}">
        <p14:creationId xmlns:p14="http://schemas.microsoft.com/office/powerpoint/2010/main" val="1313697238"/>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20.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6249" y="3143744"/>
            <a:ext cx="4418743" cy="5966370"/>
          </a:xfrm>
          <a:prstGeom prst="rect">
            <a:avLst/>
          </a:prstGeom>
        </p:spPr>
      </p:pic>
      <p:pic>
        <p:nvPicPr>
          <p:cNvPr id="3" name="Picture 2" descr="Untitled1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87422" y="3143744"/>
            <a:ext cx="5988879" cy="4061046"/>
          </a:xfrm>
          <a:prstGeom prst="rect">
            <a:avLst/>
          </a:prstGeom>
        </p:spPr>
      </p:pic>
      <p:sp>
        <p:nvSpPr>
          <p:cNvPr id="4" name="TextBox 3"/>
          <p:cNvSpPr txBox="1"/>
          <p:nvPr/>
        </p:nvSpPr>
        <p:spPr>
          <a:xfrm>
            <a:off x="1" y="503280"/>
            <a:ext cx="13004800" cy="1949252"/>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4000" b="1" i="1" u="none" strike="noStrike" cap="none" spc="0" normalizeH="0" baseline="0" dirty="0" smtClean="0">
                <a:ln>
                  <a:noFill/>
                </a:ln>
                <a:solidFill>
                  <a:schemeClr val="bg1"/>
                </a:solidFill>
                <a:effectLst/>
                <a:uFillTx/>
                <a:latin typeface="Helvetica"/>
                <a:ea typeface="Helvetica"/>
                <a:cs typeface="Helvetica"/>
                <a:sym typeface="Helvetica"/>
              </a:rPr>
              <a:t>This reflex causes a relative leg length discrepancy.</a:t>
            </a:r>
          </a:p>
          <a:p>
            <a:pPr marL="0" marR="0" indent="0" algn="ctr" defTabSz="457200" rtl="0" fontAlgn="auto" latinLnBrk="1" hangingPunct="0">
              <a:lnSpc>
                <a:spcPct val="100000"/>
              </a:lnSpc>
              <a:spcBef>
                <a:spcPts val="0"/>
              </a:spcBef>
              <a:spcAft>
                <a:spcPts val="0"/>
              </a:spcAft>
              <a:buClrTx/>
              <a:buSzTx/>
              <a:buFontTx/>
              <a:buNone/>
              <a:tabLst/>
            </a:pPr>
            <a:r>
              <a:rPr kumimoji="0" lang="en-US" sz="4000" b="1" i="1" u="none" strike="noStrike" cap="none" spc="0" normalizeH="0" baseline="0" dirty="0" smtClean="0">
                <a:ln>
                  <a:noFill/>
                </a:ln>
                <a:solidFill>
                  <a:schemeClr val="bg1"/>
                </a:solidFill>
                <a:effectLst/>
                <a:uFillTx/>
                <a:latin typeface="Helvetica"/>
                <a:ea typeface="Helvetica"/>
                <a:cs typeface="Helvetica"/>
                <a:sym typeface="Helvetica"/>
              </a:rPr>
              <a:t>The </a:t>
            </a:r>
            <a:r>
              <a:rPr lang="en-US" sz="4000" b="1" i="1" dirty="0">
                <a:solidFill>
                  <a:schemeClr val="bg1"/>
                </a:solidFill>
              </a:rPr>
              <a:t>i</a:t>
            </a:r>
            <a:r>
              <a:rPr kumimoji="0" lang="en-US" sz="4000" b="1" i="1" u="none" strike="noStrike" cap="none" spc="0" normalizeH="0" baseline="0" dirty="0" smtClean="0">
                <a:ln>
                  <a:noFill/>
                </a:ln>
                <a:solidFill>
                  <a:schemeClr val="bg1"/>
                </a:solidFill>
                <a:effectLst/>
                <a:uFillTx/>
                <a:latin typeface="Helvetica"/>
                <a:ea typeface="Helvetica"/>
                <a:cs typeface="Helvetica"/>
                <a:sym typeface="Helvetica"/>
              </a:rPr>
              <a:t>nnate </a:t>
            </a:r>
            <a:r>
              <a:rPr lang="en-US" sz="4000" b="1" i="1" dirty="0">
                <a:solidFill>
                  <a:schemeClr val="bg1"/>
                </a:solidFill>
              </a:rPr>
              <a:t>i</a:t>
            </a:r>
            <a:r>
              <a:rPr kumimoji="0" lang="en-US" sz="4000" b="1" i="1" u="none" strike="noStrike" cap="none" spc="0" normalizeH="0" baseline="0" dirty="0" smtClean="0">
                <a:ln>
                  <a:noFill/>
                </a:ln>
                <a:solidFill>
                  <a:schemeClr val="bg1"/>
                </a:solidFill>
                <a:effectLst/>
                <a:uFillTx/>
                <a:latin typeface="Helvetica"/>
                <a:ea typeface="Helvetica"/>
                <a:cs typeface="Helvetica"/>
                <a:sym typeface="Helvetica"/>
              </a:rPr>
              <a:t>ntelligence of the patient will sacrifice</a:t>
            </a:r>
          </a:p>
          <a:p>
            <a:pPr marL="0" marR="0" indent="0" algn="ctr" defTabSz="457200" rtl="0" fontAlgn="auto" latinLnBrk="1" hangingPunct="0">
              <a:lnSpc>
                <a:spcPct val="100000"/>
              </a:lnSpc>
              <a:spcBef>
                <a:spcPts val="0"/>
              </a:spcBef>
              <a:spcAft>
                <a:spcPts val="0"/>
              </a:spcAft>
              <a:buClrTx/>
              <a:buSzTx/>
              <a:buFontTx/>
              <a:buNone/>
              <a:tabLst/>
            </a:pPr>
            <a:r>
              <a:rPr kumimoji="0" lang="en-US" sz="4000" b="1" i="1" u="none" strike="noStrike" cap="none" spc="0" normalizeH="0" baseline="0" dirty="0" smtClean="0">
                <a:ln>
                  <a:noFill/>
                </a:ln>
                <a:solidFill>
                  <a:schemeClr val="bg1"/>
                </a:solidFill>
                <a:effectLst/>
                <a:uFillTx/>
                <a:latin typeface="Helvetica"/>
                <a:ea typeface="Helvetica"/>
                <a:cs typeface="Helvetica"/>
                <a:sym typeface="Helvetica"/>
              </a:rPr>
              <a:t> their lower </a:t>
            </a:r>
            <a:r>
              <a:rPr lang="en-US" sz="4000" b="1" i="1" dirty="0">
                <a:solidFill>
                  <a:schemeClr val="bg1"/>
                </a:solidFill>
              </a:rPr>
              <a:t>e</a:t>
            </a:r>
            <a:r>
              <a:rPr kumimoji="0" lang="en-US" sz="4000" b="1" i="1" u="none" strike="noStrike" cap="none" spc="0" normalizeH="0" baseline="0" dirty="0" smtClean="0">
                <a:ln>
                  <a:noFill/>
                </a:ln>
                <a:solidFill>
                  <a:schemeClr val="bg1"/>
                </a:solidFill>
                <a:effectLst/>
                <a:uFillTx/>
                <a:latin typeface="Helvetica"/>
                <a:ea typeface="Helvetica"/>
                <a:cs typeface="Helvetica"/>
                <a:sym typeface="Helvetica"/>
              </a:rPr>
              <a:t>xtremities to</a:t>
            </a:r>
            <a:r>
              <a:rPr kumimoji="0" lang="en-US" sz="4000" b="1" i="1" u="none" strike="noStrike" cap="none" spc="0" normalizeH="0" dirty="0" smtClean="0">
                <a:ln>
                  <a:noFill/>
                </a:ln>
                <a:solidFill>
                  <a:schemeClr val="bg1"/>
                </a:solidFill>
                <a:effectLst/>
                <a:uFillTx/>
                <a:latin typeface="Helvetica"/>
                <a:ea typeface="Helvetica"/>
                <a:cs typeface="Helvetica"/>
                <a:sym typeface="Helvetica"/>
              </a:rPr>
              <a:t> </a:t>
            </a:r>
            <a:r>
              <a:rPr lang="en-US" sz="4000" b="1" i="1" dirty="0" smtClean="0">
                <a:solidFill>
                  <a:schemeClr val="bg1"/>
                </a:solidFill>
              </a:rPr>
              <a:t>p</a:t>
            </a:r>
            <a:r>
              <a:rPr kumimoji="0" lang="en-US" sz="4000" b="1" i="1" u="none" strike="noStrike" cap="none" spc="0" normalizeH="0" baseline="0" dirty="0" smtClean="0">
                <a:ln>
                  <a:noFill/>
                </a:ln>
                <a:solidFill>
                  <a:schemeClr val="bg1"/>
                </a:solidFill>
                <a:effectLst/>
                <a:uFillTx/>
                <a:latin typeface="Helvetica"/>
                <a:ea typeface="Helvetica"/>
                <a:cs typeface="Helvetica"/>
                <a:sym typeface="Helvetica"/>
              </a:rPr>
              <a:t>rotect the brainstem</a:t>
            </a:r>
            <a:endParaRPr kumimoji="0" lang="en-US" sz="4000" b="1" i="1" u="none" strike="noStrike" cap="none" spc="0" normalizeH="0" baseline="0" dirty="0">
              <a:ln>
                <a:noFill/>
              </a:ln>
              <a:solidFill>
                <a:schemeClr val="bg1"/>
              </a:solidFill>
              <a:effectLst/>
              <a:uFillTx/>
              <a:latin typeface="Helvetica"/>
              <a:ea typeface="Helvetica"/>
              <a:cs typeface="Helvetica"/>
              <a:sym typeface="Helvetica"/>
            </a:endParaRPr>
          </a:p>
        </p:txBody>
      </p:sp>
      <p:sp>
        <p:nvSpPr>
          <p:cNvPr id="5" name="TextBox 4"/>
          <p:cNvSpPr txBox="1"/>
          <p:nvPr/>
        </p:nvSpPr>
        <p:spPr>
          <a:xfrm>
            <a:off x="6164725" y="7857917"/>
            <a:ext cx="6840075" cy="65659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3600" b="1" i="0" u="none" strike="noStrike" cap="none" spc="0" normalizeH="0" baseline="0" dirty="0" smtClean="0">
                <a:ln>
                  <a:noFill/>
                </a:ln>
                <a:solidFill>
                  <a:schemeClr val="bg1"/>
                </a:solidFill>
                <a:effectLst/>
                <a:uFillTx/>
                <a:latin typeface="Helvetica"/>
                <a:ea typeface="Helvetica"/>
                <a:cs typeface="Helvetica"/>
                <a:sym typeface="Helvetica"/>
              </a:rPr>
              <a:t>3/8” Left Relative Short Leg</a:t>
            </a:r>
            <a:endParaRPr kumimoji="0" lang="en-US" sz="3600" b="1" i="0" u="none" strike="noStrike" cap="none" spc="0" normalizeH="0" baseline="0" dirty="0">
              <a:ln>
                <a:noFill/>
              </a:ln>
              <a:solidFill>
                <a:schemeClr val="bg1"/>
              </a:solidFill>
              <a:effectLst/>
              <a:uFillTx/>
              <a:latin typeface="Helvetica"/>
              <a:ea typeface="Helvetica"/>
              <a:cs typeface="Helvetica"/>
              <a:sym typeface="Helvetica"/>
            </a:endParaRPr>
          </a:p>
        </p:txBody>
      </p:sp>
    </p:spTree>
    <p:extLst>
      <p:ext uri="{BB962C8B-B14F-4D97-AF65-F5344CB8AC3E}">
        <p14:creationId xmlns:p14="http://schemas.microsoft.com/office/powerpoint/2010/main" val="1015978424"/>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281405" y="128922"/>
            <a:ext cx="4330740" cy="59503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3200" b="1" i="0" u="none" strike="noStrike" cap="none" spc="0" normalizeH="0" baseline="0" dirty="0" smtClean="0">
                <a:ln>
                  <a:noFill/>
                </a:ln>
                <a:solidFill>
                  <a:schemeClr val="bg1"/>
                </a:solidFill>
                <a:effectLst/>
                <a:uFillTx/>
                <a:latin typeface="Helvetica"/>
                <a:ea typeface="Helvetica"/>
                <a:cs typeface="Helvetica"/>
                <a:sym typeface="Helvetica"/>
              </a:rPr>
              <a:t>Theory 4</a:t>
            </a:r>
            <a:endParaRPr kumimoji="0" lang="en-US" sz="3200" b="1" i="0" u="none" strike="noStrike" cap="none" spc="0" normalizeH="0" baseline="0" dirty="0">
              <a:ln>
                <a:noFill/>
              </a:ln>
              <a:solidFill>
                <a:schemeClr val="bg1"/>
              </a:solidFill>
              <a:effectLst/>
              <a:uFillTx/>
              <a:latin typeface="Helvetica"/>
              <a:ea typeface="Helvetica"/>
              <a:cs typeface="Helvetica"/>
              <a:sym typeface="Helvetica"/>
            </a:endParaRPr>
          </a:p>
        </p:txBody>
      </p:sp>
      <p:pic>
        <p:nvPicPr>
          <p:cNvPr id="3" name="Picture 2" descr="Untitled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8858" y="1818055"/>
            <a:ext cx="5726037" cy="7444865"/>
          </a:xfrm>
          <a:prstGeom prst="rect">
            <a:avLst/>
          </a:prstGeom>
        </p:spPr>
      </p:pic>
      <p:sp>
        <p:nvSpPr>
          <p:cNvPr id="5" name="TextBox 4"/>
          <p:cNvSpPr txBox="1"/>
          <p:nvPr/>
        </p:nvSpPr>
        <p:spPr>
          <a:xfrm rot="10800000" flipH="1" flipV="1">
            <a:off x="1" y="1031196"/>
            <a:ext cx="6718858" cy="348813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ctr" rtl="0" latinLnBrk="1" hangingPunct="0"/>
            <a:r>
              <a:rPr lang="en-US" sz="4000" b="1" dirty="0" smtClean="0">
                <a:solidFill>
                  <a:schemeClr val="bg1"/>
                </a:solidFill>
              </a:rPr>
              <a:t> </a:t>
            </a:r>
            <a:r>
              <a:rPr lang="en-US" sz="3600" b="1" dirty="0" smtClean="0">
                <a:solidFill>
                  <a:schemeClr val="bg1"/>
                </a:solidFill>
              </a:rPr>
              <a:t>Chronic CranioSacral Fluid   backjets </a:t>
            </a:r>
            <a:r>
              <a:rPr lang="en-US" sz="3600" b="1" dirty="0">
                <a:solidFill>
                  <a:schemeClr val="bg1"/>
                </a:solidFill>
              </a:rPr>
              <a:t>into the </a:t>
            </a:r>
            <a:r>
              <a:rPr lang="en-US" sz="3600" b="1" dirty="0" smtClean="0">
                <a:solidFill>
                  <a:schemeClr val="bg1"/>
                </a:solidFill>
              </a:rPr>
              <a:t>fourth </a:t>
            </a:r>
          </a:p>
          <a:p>
            <a:pPr algn="ctr" rtl="0" latinLnBrk="1" hangingPunct="0"/>
            <a:r>
              <a:rPr lang="en-US" sz="3600" b="1" dirty="0" smtClean="0">
                <a:solidFill>
                  <a:schemeClr val="bg1"/>
                </a:solidFill>
              </a:rPr>
              <a:t>ventricle, causing </a:t>
            </a:r>
            <a:r>
              <a:rPr lang="en-US" sz="3600" b="1" dirty="0" smtClean="0">
                <a:solidFill>
                  <a:schemeClr val="bg1"/>
                </a:solidFill>
              </a:rPr>
              <a:t>de</a:t>
            </a:r>
            <a:r>
              <a:rPr lang="en-US" sz="3600" b="1" dirty="0" smtClean="0">
                <a:solidFill>
                  <a:schemeClr val="bg1"/>
                </a:solidFill>
              </a:rPr>
              <a:t>creased CSF  </a:t>
            </a:r>
            <a:r>
              <a:rPr lang="en-US" sz="3600" b="1" dirty="0" smtClean="0">
                <a:solidFill>
                  <a:schemeClr val="bg1"/>
                </a:solidFill>
              </a:rPr>
              <a:t>pressure in the inner ear from the posterior fossa via </a:t>
            </a:r>
            <a:endParaRPr lang="en-US" sz="3600" b="1" dirty="0" smtClean="0">
              <a:solidFill>
                <a:schemeClr val="bg1"/>
              </a:solidFill>
            </a:endParaRPr>
          </a:p>
          <a:p>
            <a:pPr algn="ctr" rtl="0" latinLnBrk="1" hangingPunct="0"/>
            <a:r>
              <a:rPr lang="en-US" sz="3600" b="1" dirty="0">
                <a:solidFill>
                  <a:schemeClr val="bg1"/>
                </a:solidFill>
              </a:rPr>
              <a:t>t</a:t>
            </a:r>
            <a:r>
              <a:rPr lang="en-US" sz="3600" b="1" dirty="0" smtClean="0">
                <a:solidFill>
                  <a:schemeClr val="bg1"/>
                </a:solidFill>
              </a:rPr>
              <a:t>he Cochlear </a:t>
            </a:r>
            <a:r>
              <a:rPr lang="en-US" sz="3600" b="1" dirty="0" smtClean="0">
                <a:solidFill>
                  <a:schemeClr val="bg1"/>
                </a:solidFill>
              </a:rPr>
              <a:t>aqueduct.  </a:t>
            </a:r>
            <a:endParaRPr kumimoji="0" lang="en-US" sz="3600" b="1" i="0" u="none" strike="noStrike" cap="none" spc="0" normalizeH="0" baseline="0" dirty="0">
              <a:ln>
                <a:noFill/>
              </a:ln>
              <a:solidFill>
                <a:schemeClr val="bg1"/>
              </a:solidFill>
              <a:effectLst/>
              <a:uFillTx/>
              <a:sym typeface="Helvetica"/>
            </a:endParaRPr>
          </a:p>
        </p:txBody>
      </p:sp>
      <p:pic>
        <p:nvPicPr>
          <p:cNvPr id="6" name="Picture 5" descr="laby50.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14305" y="5122720"/>
            <a:ext cx="3467100" cy="4140200"/>
          </a:xfrm>
          <a:prstGeom prst="rect">
            <a:avLst/>
          </a:prstGeom>
        </p:spPr>
      </p:pic>
    </p:spTree>
    <p:extLst>
      <p:ext uri="{BB962C8B-B14F-4D97-AF65-F5344CB8AC3E}">
        <p14:creationId xmlns:p14="http://schemas.microsoft.com/office/powerpoint/2010/main" val="1554957210"/>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Shape 95"/>
          <p:cNvSpPr/>
          <p:nvPr/>
        </p:nvSpPr>
        <p:spPr>
          <a:xfrm>
            <a:off x="741610" y="298331"/>
            <a:ext cx="11521580" cy="8166337"/>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ctr">
              <a:defRPr sz="1800"/>
            </a:pPr>
            <a:endParaRPr sz="2400" b="1" dirty="0">
              <a:solidFill>
                <a:srgbClr val="FFFFFF"/>
              </a:solidFill>
            </a:endParaRPr>
          </a:p>
          <a:p>
            <a:pPr lvl="0" algn="ctr">
              <a:defRPr sz="1800"/>
            </a:pPr>
            <a:endParaRPr sz="2400" b="1" dirty="0">
              <a:solidFill>
                <a:srgbClr val="FFFFFF"/>
              </a:solidFill>
            </a:endParaRPr>
          </a:p>
          <a:p>
            <a:pPr lvl="0" algn="ctr">
              <a:defRPr sz="1800"/>
            </a:pPr>
            <a:r>
              <a:rPr sz="4400" b="1" dirty="0">
                <a:solidFill>
                  <a:srgbClr val="FFFFFF"/>
                </a:solidFill>
              </a:rPr>
              <a:t>HYDROLIC SYSTEM</a:t>
            </a:r>
          </a:p>
          <a:p>
            <a:pPr lvl="0">
              <a:defRPr sz="1800"/>
            </a:pPr>
            <a:endParaRPr sz="2400" b="1" dirty="0">
              <a:solidFill>
                <a:srgbClr val="FFFFFF"/>
              </a:solidFill>
            </a:endParaRPr>
          </a:p>
          <a:p>
            <a:pPr lvl="0" algn="ctr">
              <a:defRPr sz="1800"/>
            </a:pPr>
            <a:r>
              <a:rPr sz="2400" b="1" dirty="0">
                <a:solidFill>
                  <a:srgbClr val="FFFFFF"/>
                </a:solidFill>
              </a:rPr>
              <a:t>Chronic craniocervical venous back pressure and subsequent neurodegenerative conditions lead to chronic venous backups and edema in the brain, also affecting cerebrospinal fluid flow and volume. Edema formation frequently complicates head/neck trauma. Recent studies have revealed the existence of a brain-wide paravascular pathway for cerebrospinal (CSF) and interstitial fluid (ISF) exchange, the </a:t>
            </a:r>
            <a:r>
              <a:rPr sz="2400" b="1" u="sng" dirty="0">
                <a:solidFill>
                  <a:srgbClr val="FFFFFF"/>
                </a:solidFill>
              </a:rPr>
              <a:t>glymphatic system</a:t>
            </a:r>
            <a:r>
              <a:rPr sz="2400" b="1" dirty="0">
                <a:solidFill>
                  <a:srgbClr val="FFFFFF"/>
                </a:solidFill>
              </a:rPr>
              <a:t>. Correct CSF volume is essential </a:t>
            </a:r>
            <a:r>
              <a:rPr sz="2400" b="1" dirty="0" smtClean="0">
                <a:solidFill>
                  <a:srgbClr val="FFFFFF"/>
                </a:solidFill>
              </a:rPr>
              <a:t>to </a:t>
            </a:r>
            <a:r>
              <a:rPr sz="2400" b="1" dirty="0">
                <a:solidFill>
                  <a:srgbClr val="FFFFFF"/>
                </a:solidFill>
              </a:rPr>
              <a:t>normal pressure hydrocephalus, which has been associated with other one-sided neurological disorders like MS, Parkinson’s and </a:t>
            </a:r>
            <a:r>
              <a:rPr sz="2400" b="1" dirty="0" smtClean="0">
                <a:solidFill>
                  <a:srgbClr val="FFFFFF"/>
                </a:solidFill>
              </a:rPr>
              <a:t>Alzheimer’s. </a:t>
            </a:r>
            <a:r>
              <a:rPr sz="2400" b="1" dirty="0">
                <a:solidFill>
                  <a:srgbClr val="FFFFFF"/>
                </a:solidFill>
              </a:rPr>
              <a:t>The vertebral-basilar arterial supply to the brain is one of the main suspects in demyelination. The most likely place for obstruction to CSF flow to occur is in the upper cervical spinal canal. The cause can be genetic design problems and/or whiplash. There is a principle in neurology that there are essentially two fluids inside the cranial vault, the blood and CSF. Since the cranial vault is a closed container, if the volume of one of the elements increases, then the other fluid must decrease in volume. In a recent Italian studies, MD and MS </a:t>
            </a:r>
            <a:r>
              <a:rPr sz="2400" b="1" dirty="0" smtClean="0">
                <a:solidFill>
                  <a:srgbClr val="FFFFFF"/>
                </a:solidFill>
              </a:rPr>
              <a:t>patient</a:t>
            </a:r>
            <a:r>
              <a:rPr lang="en-US" sz="2400" b="1" dirty="0" smtClean="0">
                <a:solidFill>
                  <a:srgbClr val="FFFFFF"/>
                </a:solidFill>
              </a:rPr>
              <a:t>s</a:t>
            </a:r>
            <a:r>
              <a:rPr sz="2400" b="1" dirty="0" smtClean="0">
                <a:solidFill>
                  <a:srgbClr val="FFFFFF"/>
                </a:solidFill>
              </a:rPr>
              <a:t> </a:t>
            </a:r>
            <a:r>
              <a:rPr sz="2400" b="1" dirty="0">
                <a:solidFill>
                  <a:srgbClr val="FFFFFF"/>
                </a:solidFill>
              </a:rPr>
              <a:t>exhibited obstructions to this flow when examined by phase coded CSF cinematography in the upright position. </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p:nvPr/>
        </p:nvSpPr>
        <p:spPr>
          <a:xfrm>
            <a:off x="369421" y="-720127"/>
            <a:ext cx="12190917" cy="10443887"/>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lvl="0">
              <a:defRPr sz="1800"/>
            </a:pPr>
            <a:r>
              <a:rPr sz="3200" b="1" dirty="0" smtClean="0">
                <a:solidFill>
                  <a:srgbClr val="FFFFFF"/>
                </a:solidFill>
              </a:rPr>
              <a:t>     </a:t>
            </a:r>
            <a:r>
              <a:rPr lang="en-US" sz="3200" b="1" dirty="0" smtClean="0">
                <a:solidFill>
                  <a:srgbClr val="FFFFFF"/>
                </a:solidFill>
              </a:rPr>
              <a:t> </a:t>
            </a:r>
          </a:p>
          <a:p>
            <a:pPr lvl="0">
              <a:defRPr sz="1800"/>
            </a:pPr>
            <a:r>
              <a:rPr lang="en-US" sz="3200" b="1" dirty="0" smtClean="0">
                <a:solidFill>
                  <a:srgbClr val="FFFFFF"/>
                </a:solidFill>
              </a:rPr>
              <a:t>     </a:t>
            </a:r>
          </a:p>
          <a:p>
            <a:pPr lvl="0">
              <a:defRPr sz="1800"/>
            </a:pPr>
            <a:r>
              <a:rPr sz="3200" b="1" dirty="0" smtClean="0">
                <a:solidFill>
                  <a:srgbClr val="FFFFFF"/>
                </a:solidFill>
              </a:rPr>
              <a:t>Predictions </a:t>
            </a:r>
            <a:r>
              <a:rPr sz="3200" b="1" dirty="0">
                <a:solidFill>
                  <a:srgbClr val="FFFFFF"/>
                </a:solidFill>
              </a:rPr>
              <a:t>coming from the NFL concussion lawsuit:</a:t>
            </a:r>
          </a:p>
          <a:p>
            <a:pPr lvl="0">
              <a:defRPr sz="1800"/>
            </a:pPr>
            <a:endParaRPr sz="3200" b="1" dirty="0">
              <a:solidFill>
                <a:srgbClr val="FFFFFF"/>
              </a:solidFill>
            </a:endParaRPr>
          </a:p>
          <a:p>
            <a:pPr lvl="0">
              <a:defRPr sz="1800"/>
            </a:pPr>
            <a:r>
              <a:rPr sz="3200" b="1" dirty="0">
                <a:solidFill>
                  <a:srgbClr val="FFFFFF"/>
                </a:solidFill>
              </a:rPr>
              <a:t>		</a:t>
            </a:r>
            <a:r>
              <a:rPr lang="en-US" sz="3200" b="1" dirty="0" smtClean="0">
                <a:solidFill>
                  <a:srgbClr val="FFFFFF"/>
                </a:solidFill>
              </a:rPr>
              <a:t>"</a:t>
            </a:r>
            <a:r>
              <a:rPr sz="3200" b="1" dirty="0" smtClean="0">
                <a:solidFill>
                  <a:srgbClr val="FFFFFF"/>
                </a:solidFill>
              </a:rPr>
              <a:t>Medicine </a:t>
            </a:r>
            <a:r>
              <a:rPr sz="3200" b="1" dirty="0">
                <a:solidFill>
                  <a:srgbClr val="FFFFFF"/>
                </a:solidFill>
              </a:rPr>
              <a:t>will starting looking at the brain, spinal cord, and spine together. The emphasis is on the </a:t>
            </a:r>
            <a:r>
              <a:rPr sz="3200" b="1" u="sng" dirty="0">
                <a:solidFill>
                  <a:srgbClr val="FFFFFF"/>
                </a:solidFill>
              </a:rPr>
              <a:t>together</a:t>
            </a:r>
            <a:r>
              <a:rPr sz="3200" b="1" dirty="0">
                <a:solidFill>
                  <a:srgbClr val="FFFFFF"/>
                </a:solidFill>
              </a:rPr>
              <a:t> part. Medicine sees a brain injury as something that only exists in the brain, and a neck injury as only something that exists in the neck, but the blood, tissue, and cerebral spinal fluid are all continuous between these two parts of the body. </a:t>
            </a:r>
            <a:endParaRPr lang="en-US" sz="3200" b="1" dirty="0" smtClean="0">
              <a:solidFill>
                <a:srgbClr val="FFFFFF"/>
              </a:solidFill>
            </a:endParaRPr>
          </a:p>
          <a:p>
            <a:pPr lvl="0">
              <a:defRPr sz="1800"/>
            </a:pPr>
            <a:r>
              <a:rPr lang="en-US" sz="3200" b="1" dirty="0">
                <a:solidFill>
                  <a:srgbClr val="FFFFFF"/>
                </a:solidFill>
              </a:rPr>
              <a:t> </a:t>
            </a:r>
            <a:r>
              <a:rPr lang="en-US" sz="3200" b="1" dirty="0" smtClean="0">
                <a:solidFill>
                  <a:srgbClr val="FFFFFF"/>
                </a:solidFill>
              </a:rPr>
              <a:t>    </a:t>
            </a:r>
          </a:p>
          <a:p>
            <a:pPr lvl="0">
              <a:defRPr sz="1800"/>
            </a:pPr>
            <a:r>
              <a:rPr lang="en-US" sz="3200" b="1" dirty="0" smtClean="0">
                <a:solidFill>
                  <a:srgbClr val="FFFFFF"/>
                </a:solidFill>
              </a:rPr>
              <a:t>     </a:t>
            </a:r>
            <a:r>
              <a:rPr sz="3200" b="1" dirty="0" smtClean="0">
                <a:solidFill>
                  <a:srgbClr val="FFFFFF"/>
                </a:solidFill>
              </a:rPr>
              <a:t>Symptoms </a:t>
            </a:r>
            <a:r>
              <a:rPr sz="3200" b="1" dirty="0">
                <a:solidFill>
                  <a:srgbClr val="FFFFFF"/>
                </a:solidFill>
              </a:rPr>
              <a:t>of brain trauma can actually be symptoms of neck trauma, and vice </a:t>
            </a:r>
            <a:r>
              <a:rPr sz="3200" b="1" dirty="0" smtClean="0">
                <a:solidFill>
                  <a:srgbClr val="FFFFFF"/>
                </a:solidFill>
              </a:rPr>
              <a:t>versa</a:t>
            </a:r>
            <a:r>
              <a:rPr lang="en-US" sz="3200" b="1" dirty="0" smtClean="0">
                <a:solidFill>
                  <a:srgbClr val="FFFFFF"/>
                </a:solidFill>
              </a:rPr>
              <a:t>,” said Guskiewicz. He </a:t>
            </a:r>
            <a:r>
              <a:rPr lang="en-US" sz="3200" b="1" dirty="0">
                <a:solidFill>
                  <a:srgbClr val="FFFFFF"/>
                </a:solidFill>
              </a:rPr>
              <a:t>dedicated his career to discovering and harnessing knowledge about head injuries. Now, he's a highly regarded concussion expert and the recipient of the $500,000 Genius Award</a:t>
            </a:r>
            <a:r>
              <a:rPr lang="en-US" sz="3200" b="1" dirty="0" smtClean="0">
                <a:solidFill>
                  <a:srgbClr val="FFFFFF"/>
                </a:solidFill>
              </a:rPr>
              <a:t>.</a:t>
            </a:r>
          </a:p>
          <a:p>
            <a:pPr lvl="0">
              <a:defRPr sz="1800"/>
            </a:pPr>
            <a:endParaRPr lang="en-US" sz="3200" b="1" dirty="0">
              <a:solidFill>
                <a:srgbClr val="FFFFFF"/>
              </a:solidFill>
            </a:endParaRPr>
          </a:p>
          <a:p>
            <a:pPr lvl="0">
              <a:defRPr sz="1800"/>
            </a:pPr>
            <a:r>
              <a:rPr lang="en-US" sz="3200" b="1" dirty="0" smtClean="0">
                <a:solidFill>
                  <a:srgbClr val="FFFFFF"/>
                </a:solidFill>
              </a:rPr>
              <a:t>     Please, include the cervicals when ordering brain film studies, and have them taken in a weight bearing position when possible.</a:t>
            </a:r>
            <a:endParaRPr lang="en-US" sz="3200" b="1" dirty="0">
              <a:solidFill>
                <a:srgbClr val="FFFFFF"/>
              </a:solidFill>
            </a:endParaRPr>
          </a:p>
          <a:p>
            <a:pPr lvl="0">
              <a:defRPr sz="1800"/>
            </a:pPr>
            <a:endParaRPr sz="3200" b="1" dirty="0">
              <a:solidFill>
                <a:srgbClr val="FFFFFF"/>
              </a:solid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 name="drcarneyslide061.jpg"/>
          <p:cNvPicPr/>
          <p:nvPr/>
        </p:nvPicPr>
        <p:blipFill>
          <a:blip r:embed="rId2">
            <a:extLst/>
          </a:blip>
          <a:stretch>
            <a:fillRect/>
          </a:stretch>
        </p:blipFill>
        <p:spPr>
          <a:xfrm>
            <a:off x="821588" y="705613"/>
            <a:ext cx="10769601" cy="8140701"/>
          </a:xfrm>
          <a:prstGeom prst="rect">
            <a:avLst/>
          </a:prstGeom>
          <a:ln w="12700">
            <a:miter lim="400000"/>
          </a:ln>
        </p:spPr>
      </p:pic>
      <p:sp>
        <p:nvSpPr>
          <p:cNvPr id="98" name="Shape 98"/>
          <p:cNvSpPr/>
          <p:nvPr/>
        </p:nvSpPr>
        <p:spPr>
          <a:xfrm>
            <a:off x="2192764" y="5606399"/>
            <a:ext cx="8204312" cy="287258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ctr">
              <a:defRPr sz="1800"/>
            </a:pPr>
            <a:endParaRPr b="1" dirty="0"/>
          </a:p>
          <a:p>
            <a:pPr lvl="0" algn="ctr">
              <a:defRPr sz="1800"/>
            </a:pPr>
            <a:endParaRPr b="1" dirty="0"/>
          </a:p>
          <a:p>
            <a:pPr lvl="0" algn="ctr">
              <a:defRPr sz="1800"/>
            </a:pPr>
            <a:endParaRPr sz="2400" b="1" dirty="0"/>
          </a:p>
          <a:p>
            <a:pPr lvl="0" algn="ctr">
              <a:defRPr sz="1800"/>
            </a:pPr>
            <a:r>
              <a:rPr sz="2400" b="1" dirty="0"/>
              <a:t>THEORY </a:t>
            </a:r>
            <a:r>
              <a:rPr lang="en-US" sz="2400" b="1" dirty="0"/>
              <a:t>3</a:t>
            </a:r>
            <a:r>
              <a:rPr lang="en-US" sz="2400" b="1" dirty="0" smtClean="0"/>
              <a:t>B</a:t>
            </a:r>
            <a:endParaRPr sz="2400" b="1" dirty="0"/>
          </a:p>
          <a:p>
            <a:pPr lvl="0">
              <a:defRPr sz="1800"/>
            </a:pPr>
            <a:r>
              <a:rPr sz="2400" b="1" dirty="0"/>
              <a:t>Irritation of the sympathetic nerves eliciting spasms within the vertebral artery, leading to a decrease in blood flow to the brainstem and inner ear</a:t>
            </a:r>
            <a:r>
              <a:rPr sz="2400" b="1" dirty="0" smtClean="0"/>
              <a:t>.</a:t>
            </a:r>
            <a:r>
              <a:rPr lang="en-US" sz="2400" b="1" dirty="0" smtClean="0"/>
              <a:t> Vertebral artery passes through atlas </a:t>
            </a:r>
            <a:r>
              <a:rPr lang="en-US" sz="2400" b="1" dirty="0" err="1" smtClean="0"/>
              <a:t>bilateraly</a:t>
            </a:r>
            <a:r>
              <a:rPr lang="en-US" sz="2400" b="1" dirty="0" smtClean="0"/>
              <a:t>.</a:t>
            </a:r>
            <a:endParaRPr sz="2400" b="1" dirty="0"/>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Shape 89"/>
          <p:cNvSpPr/>
          <p:nvPr/>
        </p:nvSpPr>
        <p:spPr>
          <a:xfrm>
            <a:off x="425172" y="5253921"/>
            <a:ext cx="12135166" cy="3795911"/>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lvl1pPr>
              <a:defRPr sz="2400" b="1">
                <a:solidFill>
                  <a:srgbClr val="FFFFFF"/>
                </a:solidFill>
              </a:defRPr>
            </a:lvl1pPr>
          </a:lstStyle>
          <a:p>
            <a:pPr lvl="0">
              <a:defRPr sz="1800" b="0">
                <a:solidFill>
                  <a:srgbClr val="000000"/>
                </a:solidFill>
              </a:defRPr>
            </a:pPr>
            <a:r>
              <a:rPr sz="2400" b="1" dirty="0">
                <a:solidFill>
                  <a:srgbClr val="FFFFFF"/>
                </a:solidFill>
              </a:rPr>
              <a:t>Recent research shows </a:t>
            </a:r>
            <a:r>
              <a:rPr sz="2400" b="1" dirty="0" smtClean="0">
                <a:solidFill>
                  <a:srgbClr val="FFFFFF"/>
                </a:solidFill>
              </a:rPr>
              <a:t>a </a:t>
            </a:r>
            <a:r>
              <a:rPr sz="2400" b="1" dirty="0">
                <a:solidFill>
                  <a:srgbClr val="FFFFFF"/>
                </a:solidFill>
              </a:rPr>
              <a:t>correlation between trauma and Chiari. Hyperflexion type strains of the cord, in which the neck over stretches as it is pulled forward by the weight of the head moving in a chin toward the chest direction, can traction the brainstem and pull it down toward the foramen magnum. On the way down it causes a compression deformation of the larger part of the brainstem in the foramen magnum. The action would be similar, for example, to pushing a cork into the top of a wine bottle. The cork compresses and deforms as it enters the bottle top. As the driving force is released the cork then expands and becomes trapped in the bottle top. If you turn the bottle upside down the wine cannot get past the cork. In the brain, blood and cerebrospinal fluid similarly get trapped.</a:t>
            </a:r>
          </a:p>
        </p:txBody>
      </p:sp>
      <p:pic>
        <p:nvPicPr>
          <p:cNvPr id="90" name="chiar13.jpg"/>
          <p:cNvPicPr/>
          <p:nvPr/>
        </p:nvPicPr>
        <p:blipFill>
          <a:blip r:embed="rId2">
            <a:extLst/>
          </a:blip>
          <a:stretch>
            <a:fillRect/>
          </a:stretch>
        </p:blipFill>
        <p:spPr>
          <a:xfrm>
            <a:off x="783591" y="515827"/>
            <a:ext cx="3492501" cy="3797301"/>
          </a:xfrm>
          <a:prstGeom prst="rect">
            <a:avLst/>
          </a:prstGeom>
          <a:ln w="12700">
            <a:miter lim="400000"/>
          </a:ln>
        </p:spPr>
      </p:pic>
      <p:sp>
        <p:nvSpPr>
          <p:cNvPr id="91" name="Shape 91"/>
          <p:cNvSpPr/>
          <p:nvPr/>
        </p:nvSpPr>
        <p:spPr>
          <a:xfrm>
            <a:off x="4554403" y="802139"/>
            <a:ext cx="8005935" cy="3426579"/>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lvl="0" algn="ctr">
              <a:defRPr sz="1800"/>
            </a:pPr>
            <a:r>
              <a:rPr lang="en-US" sz="2400" b="1" dirty="0" smtClean="0">
                <a:solidFill>
                  <a:srgbClr val="FFFFFF"/>
                </a:solidFill>
              </a:rPr>
              <a:t>Theory 3A</a:t>
            </a:r>
          </a:p>
          <a:p>
            <a:pPr lvl="0" algn="ctr">
              <a:defRPr sz="1800"/>
            </a:pPr>
            <a:endParaRPr lang="en-US" sz="2400" b="1" dirty="0" smtClean="0">
              <a:solidFill>
                <a:srgbClr val="FFFFFF"/>
              </a:solidFill>
            </a:endParaRPr>
          </a:p>
          <a:p>
            <a:pPr lvl="0" algn="ctr">
              <a:defRPr sz="1800"/>
            </a:pPr>
            <a:r>
              <a:rPr sz="2400" b="1" dirty="0" smtClean="0">
                <a:solidFill>
                  <a:srgbClr val="FFFFFF"/>
                </a:solidFill>
              </a:rPr>
              <a:t>CORK </a:t>
            </a:r>
            <a:r>
              <a:rPr sz="2400" b="1" dirty="0">
                <a:solidFill>
                  <a:srgbClr val="FFFFFF"/>
                </a:solidFill>
              </a:rPr>
              <a:t>IN THE BOTTLE SYNDROME</a:t>
            </a:r>
          </a:p>
          <a:p>
            <a:pPr lvl="0" algn="ctr">
              <a:defRPr sz="1800"/>
            </a:pPr>
            <a:r>
              <a:rPr sz="2400" b="1" dirty="0">
                <a:solidFill>
                  <a:srgbClr val="FFFFFF"/>
                </a:solidFill>
              </a:rPr>
              <a:t>MRI OR C-SCAN MUST BE TAKEN UPRIGHT</a:t>
            </a:r>
          </a:p>
          <a:p>
            <a:pPr lvl="0">
              <a:defRPr sz="1800"/>
            </a:pPr>
            <a:endParaRPr sz="2400" b="1" dirty="0">
              <a:solidFill>
                <a:srgbClr val="FFFFFF"/>
              </a:solidFill>
            </a:endParaRPr>
          </a:p>
          <a:p>
            <a:pPr lvl="0">
              <a:defRPr sz="1800"/>
            </a:pPr>
            <a:r>
              <a:rPr sz="2400" b="1" dirty="0">
                <a:solidFill>
                  <a:srgbClr val="FFFFFF"/>
                </a:solidFill>
              </a:rPr>
              <a:t>Raymond Damadian  is a medical practitioner and inventor of the first MR (Magnetic Resonance) Scanning Machine and later, the stand-up MRI system. </a:t>
            </a:r>
            <a:r>
              <a:rPr lang="en-US" sz="2400" b="1" dirty="0">
                <a:solidFill>
                  <a:srgbClr val="FFFFFF"/>
                </a:solidFill>
              </a:rPr>
              <a:t>T</a:t>
            </a:r>
            <a:r>
              <a:rPr sz="2400" b="1" dirty="0" smtClean="0">
                <a:solidFill>
                  <a:srgbClr val="FFFFFF"/>
                </a:solidFill>
              </a:rPr>
              <a:t>here </a:t>
            </a:r>
            <a:r>
              <a:rPr sz="2400" b="1" dirty="0">
                <a:solidFill>
                  <a:srgbClr val="FFFFFF"/>
                </a:solidFill>
              </a:rPr>
              <a:t>are also seated </a:t>
            </a:r>
            <a:r>
              <a:rPr sz="2400" b="1" dirty="0" smtClean="0">
                <a:solidFill>
                  <a:srgbClr val="FFFFFF"/>
                </a:solidFill>
              </a:rPr>
              <a:t>MRI’s</a:t>
            </a:r>
            <a:endParaRPr sz="2400" b="1" dirty="0">
              <a:solidFill>
                <a:srgbClr val="FFFFFF"/>
              </a:solidFill>
            </a:endParaRPr>
          </a:p>
        </p:txBody>
      </p:sp>
      <p:sp>
        <p:nvSpPr>
          <p:cNvPr id="2" name="TextBox 1"/>
          <p:cNvSpPr txBox="1"/>
          <p:nvPr/>
        </p:nvSpPr>
        <p:spPr>
          <a:xfrm>
            <a:off x="425172" y="4455589"/>
            <a:ext cx="6709285" cy="47192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l" rtl="0" latinLnBrk="1" hangingPunct="0"/>
            <a:r>
              <a:rPr lang="en-US" sz="2400" dirty="0">
                <a:solidFill>
                  <a:srgbClr val="FFFFFF"/>
                </a:solidFill>
              </a:rPr>
              <a:t>Tonsillar (downward </a:t>
            </a:r>
            <a:r>
              <a:rPr lang="en-US" sz="2400" dirty="0" smtClean="0">
                <a:solidFill>
                  <a:srgbClr val="FFFFFF"/>
                </a:solidFill>
              </a:rPr>
              <a:t>cerebellar) from whiplash</a:t>
            </a:r>
            <a:endParaRPr kumimoji="0" lang="en-US" sz="2400" b="0" i="0" u="none" strike="noStrike" cap="none" spc="0" normalizeH="0" baseline="0" dirty="0">
              <a:ln>
                <a:noFill/>
              </a:ln>
              <a:solidFill>
                <a:schemeClr val="bg1"/>
              </a:solidFill>
              <a:effectLst/>
              <a:uFillTx/>
              <a:latin typeface="Helvetica"/>
              <a:ea typeface="Helvetica"/>
              <a:cs typeface="Helvetica"/>
              <a:sym typeface="Helvetica"/>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Shape 105"/>
          <p:cNvSpPr/>
          <p:nvPr/>
        </p:nvSpPr>
        <p:spPr>
          <a:xfrm>
            <a:off x="1454598" y="3834329"/>
            <a:ext cx="10574698" cy="5642570"/>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lvl="0" algn="ctr">
              <a:defRPr sz="1800"/>
            </a:pPr>
            <a:endParaRPr lang="en-US" sz="2400" b="1" dirty="0" smtClean="0">
              <a:solidFill>
                <a:srgbClr val="FFFFFF"/>
              </a:solidFill>
            </a:endParaRPr>
          </a:p>
          <a:p>
            <a:pPr lvl="0" algn="ctr">
              <a:defRPr sz="1800"/>
            </a:pPr>
            <a:r>
              <a:rPr sz="2400" b="1" dirty="0" smtClean="0">
                <a:solidFill>
                  <a:srgbClr val="FFFFFF"/>
                </a:solidFill>
              </a:rPr>
              <a:t>THEORY </a:t>
            </a:r>
            <a:r>
              <a:rPr sz="2400" b="1" dirty="0">
                <a:solidFill>
                  <a:srgbClr val="FFFFFF"/>
                </a:solidFill>
              </a:rPr>
              <a:t>2</a:t>
            </a:r>
          </a:p>
          <a:p>
            <a:pPr lvl="0" algn="ctr">
              <a:defRPr sz="1800"/>
            </a:pPr>
            <a:endParaRPr sz="2400" b="1" dirty="0">
              <a:solidFill>
                <a:srgbClr val="FFFFFF"/>
              </a:solidFill>
            </a:endParaRPr>
          </a:p>
          <a:p>
            <a:pPr lvl="0" algn="ctr">
              <a:defRPr sz="1800"/>
            </a:pPr>
            <a:r>
              <a:rPr sz="4000" b="1" dirty="0">
                <a:solidFill>
                  <a:srgbClr val="FFFFFF"/>
                </a:solidFill>
              </a:rPr>
              <a:t>Traction of Cranial Nerves VII through XII, </a:t>
            </a:r>
            <a:endParaRPr lang="en-US" sz="4000" b="1" dirty="0" smtClean="0">
              <a:solidFill>
                <a:srgbClr val="FFFFFF"/>
              </a:solidFill>
            </a:endParaRPr>
          </a:p>
          <a:p>
            <a:pPr lvl="0" algn="ctr">
              <a:defRPr sz="1800"/>
            </a:pPr>
            <a:r>
              <a:rPr sz="4000" b="1" dirty="0" smtClean="0">
                <a:solidFill>
                  <a:srgbClr val="FFFFFF"/>
                </a:solidFill>
              </a:rPr>
              <a:t>and </a:t>
            </a:r>
            <a:r>
              <a:rPr sz="4000" b="1" dirty="0">
                <a:solidFill>
                  <a:srgbClr val="FFFFFF"/>
                </a:solidFill>
              </a:rPr>
              <a:t>Arnold’s </a:t>
            </a:r>
            <a:r>
              <a:rPr sz="4000" b="1" dirty="0" smtClean="0">
                <a:solidFill>
                  <a:srgbClr val="FFFFFF"/>
                </a:solidFill>
              </a:rPr>
              <a:t>nerve</a:t>
            </a:r>
            <a:r>
              <a:rPr lang="en-US" sz="4000" b="1" dirty="0" smtClean="0">
                <a:solidFill>
                  <a:srgbClr val="FFFFFF"/>
                </a:solidFill>
              </a:rPr>
              <a:t>, the auricular branch </a:t>
            </a:r>
          </a:p>
          <a:p>
            <a:pPr lvl="0" algn="ctr">
              <a:defRPr sz="1800"/>
            </a:pPr>
            <a:r>
              <a:rPr lang="en-US" sz="4000" b="1" dirty="0" smtClean="0">
                <a:solidFill>
                  <a:srgbClr val="FFFFFF"/>
                </a:solidFill>
              </a:rPr>
              <a:t>from superior ganglion of X and </a:t>
            </a:r>
          </a:p>
          <a:p>
            <a:pPr lvl="0" algn="ctr">
              <a:defRPr sz="1800"/>
            </a:pPr>
            <a:r>
              <a:rPr lang="en-US" sz="4000" b="1" dirty="0" smtClean="0">
                <a:solidFill>
                  <a:srgbClr val="FFFFFF"/>
                </a:solidFill>
              </a:rPr>
              <a:t>inferior ganglion IX</a:t>
            </a:r>
            <a:r>
              <a:rPr sz="4000" b="1" dirty="0" smtClean="0">
                <a:solidFill>
                  <a:srgbClr val="FFFFFF"/>
                </a:solidFill>
              </a:rPr>
              <a:t>.</a:t>
            </a:r>
            <a:endParaRPr lang="en-US" sz="4000" b="1" dirty="0" smtClean="0">
              <a:solidFill>
                <a:srgbClr val="FFFFFF"/>
              </a:solidFill>
            </a:endParaRPr>
          </a:p>
          <a:p>
            <a:pPr lvl="0" algn="ctr">
              <a:defRPr sz="1800"/>
            </a:pPr>
            <a:endParaRPr lang="en-US" sz="3200" b="1" dirty="0" smtClean="0">
              <a:solidFill>
                <a:srgbClr val="FFFFFF"/>
              </a:solidFill>
            </a:endParaRPr>
          </a:p>
          <a:p>
            <a:pPr lvl="0" algn="ctr">
              <a:defRPr sz="1800"/>
            </a:pPr>
            <a:r>
              <a:rPr lang="en-US" sz="3200" b="1" dirty="0" smtClean="0">
                <a:solidFill>
                  <a:srgbClr val="FFFFFF"/>
                </a:solidFill>
              </a:rPr>
              <a:t>If atlas subluxates PIL (posterior and inferior on the left side), it creates a subluxation on the right side, stretching and irritating CN VIII.</a:t>
            </a:r>
            <a:endParaRPr sz="3200" b="1" dirty="0">
              <a:solidFill>
                <a:srgbClr val="FFFFFF"/>
              </a:solidFill>
            </a:endParaRPr>
          </a:p>
        </p:txBody>
      </p:sp>
      <p:pic>
        <p:nvPicPr>
          <p:cNvPr id="2" name="Picture 1" descr="CN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8875" y="707375"/>
            <a:ext cx="4419600" cy="3495675"/>
          </a:xfrm>
          <a:prstGeom prst="rect">
            <a:avLst/>
          </a:prstGeom>
        </p:spPr>
      </p:pic>
      <p:pic>
        <p:nvPicPr>
          <p:cNvPr id="3" name="Picture 2" descr="CN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68475" y="707375"/>
            <a:ext cx="4838700" cy="3495675"/>
          </a:xfrm>
          <a:prstGeom prst="rect">
            <a:avLst/>
          </a:prstGeom>
        </p:spPr>
      </p:pic>
      <p:sp>
        <p:nvSpPr>
          <p:cNvPr id="4" name="Rectangle 3"/>
          <p:cNvSpPr/>
          <p:nvPr/>
        </p:nvSpPr>
        <p:spPr>
          <a:xfrm>
            <a:off x="2148875" y="3417721"/>
            <a:ext cx="1683876" cy="718145"/>
          </a:xfrm>
          <a:prstGeom prst="rect">
            <a:avLst/>
          </a:prstGeom>
          <a:blipFill rotWithShape="1">
            <a:blip r:embed="rId5"/>
            <a:srcRect/>
            <a:tile tx="0" ty="0" sx="100000" sy="100000" flip="none" algn="tl"/>
          </a:blipFill>
          <a:ln w="12700" cap="flat">
            <a:noFill/>
            <a:miter lim="400000"/>
          </a:ln>
          <a:effectLst>
            <a:outerShdw blurRad="38100" dist="25400" dir="5400000" rotWithShape="0">
              <a:srgbClr val="000000">
                <a:alpha val="50000"/>
              </a:srgbClr>
            </a:outerShdw>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sz="4000" b="0" i="0" u="none" strike="noStrike" cap="none" spc="0" normalizeH="0" baseline="0" dirty="0" smtClean="0">
                <a:ln>
                  <a:noFill/>
                </a:ln>
                <a:solidFill>
                  <a:schemeClr val="bg1"/>
                </a:solidFill>
                <a:effectLst>
                  <a:outerShdw blurRad="38100" dist="12700" dir="5400000" rotWithShape="0">
                    <a:srgbClr val="000000">
                      <a:alpha val="50000"/>
                    </a:srgbClr>
                  </a:outerShdw>
                </a:effectLst>
                <a:uFillTx/>
                <a:latin typeface="+mj-lt"/>
                <a:ea typeface="+mj-ea"/>
                <a:cs typeface="+mj-cs"/>
                <a:sym typeface="Gill Sans"/>
              </a:rPr>
              <a:t>PIL</a:t>
            </a:r>
            <a:endParaRPr kumimoji="0" lang="en-US" sz="4000" b="0" i="0" u="none" strike="noStrike" cap="none" spc="0" normalizeH="0" baseline="0" dirty="0">
              <a:ln>
                <a:noFill/>
              </a:ln>
              <a:solidFill>
                <a:schemeClr val="bg1"/>
              </a:solidFill>
              <a:effectLst>
                <a:outerShdw blurRad="38100" dist="12700" dir="5400000" rotWithShape="0">
                  <a:srgbClr val="000000">
                    <a:alpha val="50000"/>
                  </a:srgbClr>
                </a:outerShdw>
              </a:effectLst>
              <a:uFillTx/>
              <a:latin typeface="+mj-lt"/>
              <a:ea typeface="+mj-ea"/>
              <a:cs typeface="+mj-cs"/>
              <a:sym typeface="Gill Sans"/>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8" name="BEFOREAFTER.jpg"/>
          <p:cNvPicPr/>
          <p:nvPr/>
        </p:nvPicPr>
        <p:blipFill>
          <a:blip r:embed="rId2">
            <a:extLst/>
          </a:blip>
          <a:stretch>
            <a:fillRect/>
          </a:stretch>
        </p:blipFill>
        <p:spPr>
          <a:xfrm>
            <a:off x="0" y="669676"/>
            <a:ext cx="13004800" cy="6604390"/>
          </a:xfrm>
          <a:prstGeom prst="rect">
            <a:avLst/>
          </a:prstGeom>
          <a:ln w="12700">
            <a:miter lim="400000"/>
          </a:ln>
        </p:spPr>
      </p:pic>
      <p:sp>
        <p:nvSpPr>
          <p:cNvPr id="149" name="Shape 149"/>
          <p:cNvSpPr/>
          <p:nvPr/>
        </p:nvSpPr>
        <p:spPr>
          <a:xfrm>
            <a:off x="451618" y="6299200"/>
            <a:ext cx="12101564" cy="2516073"/>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52019" marR="52019" lvl="0" algn="ctr" defTabSz="1168400">
              <a:spcBef>
                <a:spcPts val="2700"/>
              </a:spcBef>
              <a:buClr>
                <a:srgbClr val="FFFFFF"/>
              </a:buClr>
              <a:buFont typeface="Times New Roman"/>
              <a:defRPr sz="1800"/>
            </a:pPr>
            <a:endParaRPr sz="2400" b="1" dirty="0">
              <a:solidFill>
                <a:srgbClr val="FFFFFF"/>
              </a:solidFill>
              <a:uFill>
                <a:solidFill>
                  <a:srgbClr val="FFFFFF"/>
                </a:solidFill>
              </a:uFill>
              <a:latin typeface="+mn-lt"/>
              <a:ea typeface="+mn-ea"/>
              <a:cs typeface="+mn-cs"/>
              <a:sym typeface="Times New Roman"/>
            </a:endParaRPr>
          </a:p>
          <a:p>
            <a:pPr marL="52019" marR="52019" lvl="0" algn="ctr" defTabSz="1168400">
              <a:spcBef>
                <a:spcPts val="2700"/>
              </a:spcBef>
              <a:buClr>
                <a:srgbClr val="FFFFFF"/>
              </a:buClr>
              <a:buFont typeface="Times New Roman"/>
              <a:defRPr sz="1800"/>
            </a:pPr>
            <a:endParaRPr lang="en-US" sz="2400" b="1" dirty="0" smtClean="0">
              <a:solidFill>
                <a:srgbClr val="FFFFFF"/>
              </a:solidFill>
              <a:uFill>
                <a:solidFill>
                  <a:srgbClr val="FFFFFF"/>
                </a:solidFill>
              </a:uFill>
              <a:latin typeface="+mn-lt"/>
              <a:ea typeface="+mn-ea"/>
              <a:cs typeface="+mn-cs"/>
              <a:sym typeface="Times New Roman"/>
            </a:endParaRPr>
          </a:p>
          <a:p>
            <a:pPr marL="52019" marR="52019" lvl="0" algn="ctr" defTabSz="1168400">
              <a:spcBef>
                <a:spcPts val="2700"/>
              </a:spcBef>
              <a:buClr>
                <a:srgbClr val="FFFFFF"/>
              </a:buClr>
              <a:buFont typeface="Times New Roman"/>
              <a:defRPr sz="1800"/>
            </a:pPr>
            <a:r>
              <a:rPr sz="2400" b="1" dirty="0" smtClean="0">
                <a:solidFill>
                  <a:srgbClr val="FFFFFF"/>
                </a:solidFill>
                <a:uFill>
                  <a:solidFill>
                    <a:srgbClr val="FFFFFF"/>
                  </a:solidFill>
                </a:uFill>
                <a:latin typeface="+mn-lt"/>
                <a:ea typeface="+mn-ea"/>
                <a:cs typeface="+mn-cs"/>
                <a:sym typeface="Times New Roman"/>
              </a:rPr>
              <a:t>Pre</a:t>
            </a:r>
            <a:r>
              <a:rPr sz="2400" b="1" dirty="0">
                <a:solidFill>
                  <a:srgbClr val="FFFFFF"/>
                </a:solidFill>
                <a:uFill>
                  <a:solidFill>
                    <a:srgbClr val="FFFFFF"/>
                  </a:solidFill>
                </a:uFill>
                <a:latin typeface="+mn-lt"/>
                <a:ea typeface="+mn-ea"/>
                <a:cs typeface="+mn-cs"/>
                <a:sym typeface="Times New Roman"/>
              </a:rPr>
              <a:t>-Adjustment (C1 PIL)                                                         6 Weeks Post (Juxta)</a:t>
            </a:r>
          </a:p>
          <a:p>
            <a:pPr marL="52019" marR="52019" lvl="0" algn="ctr" defTabSz="1168400">
              <a:spcBef>
                <a:spcPts val="2700"/>
              </a:spcBef>
              <a:buClr>
                <a:srgbClr val="FFFFFF"/>
              </a:buClr>
              <a:buFont typeface="Times New Roman"/>
              <a:defRPr sz="1800"/>
            </a:pPr>
            <a:r>
              <a:rPr sz="2400" b="1" dirty="0">
                <a:solidFill>
                  <a:srgbClr val="FFFFFF"/>
                </a:solidFill>
                <a:uFill>
                  <a:solidFill>
                    <a:srgbClr val="FFFFFF"/>
                  </a:solidFill>
                </a:uFill>
                <a:latin typeface="+mn-lt"/>
                <a:ea typeface="+mn-ea"/>
                <a:cs typeface="+mn-cs"/>
                <a:sym typeface="Times New Roman"/>
              </a:rPr>
              <a:t>Patient with Right  Unilateral Meniere’s            Patient is off Medication and Symptom free </a:t>
            </a:r>
          </a:p>
        </p:txBody>
      </p:sp>
      <p:sp>
        <p:nvSpPr>
          <p:cNvPr id="150" name="Shape 150"/>
          <p:cNvSpPr/>
          <p:nvPr/>
        </p:nvSpPr>
        <p:spPr>
          <a:xfrm>
            <a:off x="4084319" y="2369198"/>
            <a:ext cx="1249681" cy="621792"/>
          </a:xfrm>
          <a:prstGeom prst="leftArrow">
            <a:avLst>
              <a:gd name="adj1" fmla="val 50000"/>
              <a:gd name="adj2" fmla="val 39254"/>
            </a:avLst>
          </a:prstGeom>
          <a:blipFill>
            <a:blip r:embed="rId3"/>
          </a:blipFill>
          <a:ln w="25400">
            <a:solidFill/>
            <a:round/>
          </a:ln>
        </p:spPr>
        <p:txBody>
          <a:bodyPr lIns="50800" tIns="50800" rIns="50800" bIns="50800" anchor="ctr"/>
          <a:lstStyle/>
          <a:p>
            <a:pPr marL="52019" marR="52019" lvl="0" defTabSz="1168400">
              <a:defRPr sz="1400">
                <a:uFill>
                  <a:solidFill/>
                </a:uFill>
                <a:latin typeface="+mn-lt"/>
                <a:ea typeface="+mn-ea"/>
                <a:cs typeface="+mn-cs"/>
                <a:sym typeface="Times New Roman"/>
              </a:defRPr>
            </a:pPr>
            <a:endParaRPr/>
          </a:p>
        </p:txBody>
      </p:sp>
      <p:sp>
        <p:nvSpPr>
          <p:cNvPr id="151" name="Shape 151"/>
          <p:cNvSpPr/>
          <p:nvPr/>
        </p:nvSpPr>
        <p:spPr>
          <a:xfrm>
            <a:off x="5334000" y="1168400"/>
            <a:ext cx="2260600" cy="1661994"/>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lvl1pPr marL="52019" marR="52019" defTabSz="1168400">
              <a:spcBef>
                <a:spcPts val="1800"/>
              </a:spcBef>
              <a:buClr>
                <a:srgbClr val="FFFFFF"/>
              </a:buClr>
              <a:buFont typeface="Arial"/>
              <a:defRPr sz="3000" b="1">
                <a:solidFill>
                  <a:srgbClr val="FFFFFF"/>
                </a:solidFill>
                <a:uFill>
                  <a:solidFill>
                    <a:srgbClr val="FFFFFF"/>
                  </a:solidFill>
                </a:uFill>
                <a:latin typeface="Arial"/>
                <a:ea typeface="Arial"/>
                <a:cs typeface="Arial"/>
                <a:sym typeface="Arial"/>
              </a:defRPr>
            </a:lvl1pPr>
          </a:lstStyle>
          <a:p>
            <a:pPr lvl="0">
              <a:defRPr sz="1800" b="0">
                <a:solidFill>
                  <a:srgbClr val="000000"/>
                </a:solidFill>
                <a:uFillTx/>
              </a:defRPr>
            </a:pPr>
            <a:endParaRPr lang="en-US" sz="3000" b="1" dirty="0" smtClean="0">
              <a:solidFill>
                <a:srgbClr val="FFFFFF"/>
              </a:solidFill>
              <a:uFill>
                <a:solidFill>
                  <a:srgbClr val="FFFFFF"/>
                </a:solidFill>
              </a:uFill>
            </a:endParaRPr>
          </a:p>
          <a:p>
            <a:pPr lvl="0">
              <a:defRPr sz="1800" b="0">
                <a:solidFill>
                  <a:srgbClr val="000000"/>
                </a:solidFill>
                <a:uFillTx/>
              </a:defRPr>
            </a:pPr>
            <a:endParaRPr lang="en-US" dirty="0"/>
          </a:p>
          <a:p>
            <a:pPr lvl="0">
              <a:defRPr sz="1800" b="0">
                <a:solidFill>
                  <a:srgbClr val="000000"/>
                </a:solidFill>
                <a:uFillTx/>
              </a:defRPr>
            </a:pPr>
            <a:r>
              <a:rPr sz="3000" b="1" dirty="0" smtClean="0">
                <a:solidFill>
                  <a:srgbClr val="FFFFFF"/>
                </a:solidFill>
                <a:uFill>
                  <a:solidFill>
                    <a:srgbClr val="FFFFFF"/>
                  </a:solidFill>
                </a:uFill>
              </a:rPr>
              <a:t>Lesion</a:t>
            </a:r>
            <a:endParaRPr sz="3000" b="1" dirty="0">
              <a:solidFill>
                <a:srgbClr val="FFFFFF"/>
              </a:solidFill>
              <a:uFill>
                <a:solidFill>
                  <a:srgbClr val="FFFFFF"/>
                </a:solidFill>
              </a:u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 name="capture1318085053046.png"/>
          <p:cNvPicPr/>
          <p:nvPr/>
        </p:nvPicPr>
        <p:blipFill>
          <a:blip r:embed="rId2">
            <a:extLst/>
          </a:blip>
          <a:stretch>
            <a:fillRect/>
          </a:stretch>
        </p:blipFill>
        <p:spPr>
          <a:xfrm>
            <a:off x="1477225" y="2447008"/>
            <a:ext cx="2578101" cy="2908301"/>
          </a:xfrm>
          <a:prstGeom prst="rect">
            <a:avLst/>
          </a:prstGeom>
          <a:ln w="12700">
            <a:miter lim="400000"/>
          </a:ln>
        </p:spPr>
      </p:pic>
      <p:pic>
        <p:nvPicPr>
          <p:cNvPr id="101" name="trigeminal-nucleus.jpg"/>
          <p:cNvPicPr/>
          <p:nvPr/>
        </p:nvPicPr>
        <p:blipFill>
          <a:blip r:embed="rId3">
            <a:extLst/>
          </a:blip>
          <a:stretch>
            <a:fillRect/>
          </a:stretch>
        </p:blipFill>
        <p:spPr>
          <a:xfrm>
            <a:off x="6416117" y="617657"/>
            <a:ext cx="4445001" cy="4711701"/>
          </a:xfrm>
          <a:prstGeom prst="rect">
            <a:avLst/>
          </a:prstGeom>
          <a:ln w="12700">
            <a:miter lim="400000"/>
          </a:ln>
        </p:spPr>
      </p:pic>
      <p:sp>
        <p:nvSpPr>
          <p:cNvPr id="102" name="Shape 102"/>
          <p:cNvSpPr/>
          <p:nvPr/>
        </p:nvSpPr>
        <p:spPr>
          <a:xfrm>
            <a:off x="577785" y="5169795"/>
            <a:ext cx="11717306" cy="2687915"/>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ctr">
              <a:defRPr sz="1800"/>
            </a:pPr>
            <a:endParaRPr sz="2400" b="1" dirty="0">
              <a:solidFill>
                <a:srgbClr val="FFFFFF"/>
              </a:solidFill>
            </a:endParaRPr>
          </a:p>
          <a:p>
            <a:pPr lvl="0" algn="ctr">
              <a:defRPr sz="1800"/>
            </a:pPr>
            <a:r>
              <a:rPr sz="2400" b="1" dirty="0">
                <a:solidFill>
                  <a:srgbClr val="FFFFFF"/>
                </a:solidFill>
              </a:rPr>
              <a:t>THEORY </a:t>
            </a:r>
            <a:r>
              <a:rPr lang="en-US" sz="2400" b="1" dirty="0" smtClean="0">
                <a:solidFill>
                  <a:srgbClr val="FFFFFF"/>
                </a:solidFill>
              </a:rPr>
              <a:t>1B</a:t>
            </a:r>
            <a:endParaRPr sz="2400" b="1" dirty="0">
              <a:solidFill>
                <a:srgbClr val="FFFFFF"/>
              </a:solidFill>
            </a:endParaRPr>
          </a:p>
          <a:p>
            <a:pPr lvl="0" algn="ctr">
              <a:defRPr sz="1800"/>
            </a:pPr>
            <a:endParaRPr sz="2400" b="1" dirty="0">
              <a:solidFill>
                <a:srgbClr val="FFFFFF"/>
              </a:solidFill>
            </a:endParaRPr>
          </a:p>
          <a:p>
            <a:pPr lvl="0" algn="ctr">
              <a:defRPr sz="1800"/>
            </a:pPr>
            <a:r>
              <a:rPr sz="3200" b="1" dirty="0">
                <a:solidFill>
                  <a:srgbClr val="FFFFFF"/>
                </a:solidFill>
              </a:rPr>
              <a:t>Torque of the Trigeminocervical nucleus and tract contributing to Eustachian Tube dysfunction. </a:t>
            </a:r>
            <a:endParaRPr lang="en-US" sz="3200" b="1" dirty="0" smtClean="0">
              <a:solidFill>
                <a:srgbClr val="FFFFFF"/>
              </a:solidFill>
            </a:endParaRPr>
          </a:p>
          <a:p>
            <a:pPr lvl="0" algn="ctr">
              <a:defRPr sz="1800"/>
            </a:pPr>
            <a:r>
              <a:rPr sz="3200" b="1" dirty="0" smtClean="0">
                <a:solidFill>
                  <a:srgbClr val="FFFFFF"/>
                </a:solidFill>
              </a:rPr>
              <a:t>Tensor </a:t>
            </a:r>
            <a:r>
              <a:rPr sz="3200" b="1" dirty="0">
                <a:solidFill>
                  <a:srgbClr val="FFFFFF"/>
                </a:solidFill>
              </a:rPr>
              <a:t>veli palatine muscle innervated by CNV.</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MEDIUM_10143_2007_84_Fig3_HTML.jpg"/>
          <p:cNvPicPr/>
          <p:nvPr/>
        </p:nvPicPr>
        <p:blipFill>
          <a:blip r:embed="rId2">
            <a:extLst/>
          </a:blip>
          <a:stretch>
            <a:fillRect/>
          </a:stretch>
        </p:blipFill>
        <p:spPr>
          <a:xfrm>
            <a:off x="3105150" y="1282700"/>
            <a:ext cx="6794500" cy="6172200"/>
          </a:xfrm>
          <a:prstGeom prst="rect">
            <a:avLst/>
          </a:prstGeom>
          <a:ln w="12700">
            <a:miter lim="400000"/>
          </a:ln>
        </p:spPr>
      </p:pic>
      <p:sp>
        <p:nvSpPr>
          <p:cNvPr id="110" name="Shape 110"/>
          <p:cNvSpPr/>
          <p:nvPr/>
        </p:nvSpPr>
        <p:spPr>
          <a:xfrm>
            <a:off x="4473029" y="755649"/>
            <a:ext cx="6215262" cy="469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b="1">
                <a:solidFill>
                  <a:srgbClr val="FFFFFF"/>
                </a:solidFill>
              </a:defRPr>
            </a:lvl1pPr>
          </a:lstStyle>
          <a:p>
            <a:pPr lvl="0">
              <a:defRPr sz="1800" b="0">
                <a:solidFill>
                  <a:srgbClr val="000000"/>
                </a:solidFill>
              </a:defRPr>
            </a:pPr>
            <a:r>
              <a:rPr sz="2400" b="1" dirty="0">
                <a:solidFill>
                  <a:srgbClr val="FFFFFF"/>
                </a:solidFill>
              </a:rPr>
              <a:t>              THEORY </a:t>
            </a:r>
            <a:r>
              <a:rPr sz="2400" b="1" dirty="0" smtClean="0">
                <a:solidFill>
                  <a:srgbClr val="FFFFFF"/>
                </a:solidFill>
              </a:rPr>
              <a:t>1</a:t>
            </a:r>
            <a:r>
              <a:rPr lang="en-US" sz="2400" b="1" dirty="0" smtClean="0">
                <a:solidFill>
                  <a:srgbClr val="FFFFFF"/>
                </a:solidFill>
              </a:rPr>
              <a:t>A</a:t>
            </a:r>
            <a:endParaRPr sz="2400" b="1" dirty="0">
              <a:solidFill>
                <a:srgbClr val="FFFFFF"/>
              </a:solidFill>
            </a:endParaRPr>
          </a:p>
        </p:txBody>
      </p:sp>
      <p:sp>
        <p:nvSpPr>
          <p:cNvPr id="111" name="Shape 111"/>
          <p:cNvSpPr/>
          <p:nvPr/>
        </p:nvSpPr>
        <p:spPr>
          <a:xfrm>
            <a:off x="6305500" y="4864100"/>
            <a:ext cx="393800" cy="279401"/>
          </a:xfrm>
          <a:prstGeom prst="rect">
            <a:avLst/>
          </a:prstGeom>
          <a:ln w="12700">
            <a:miter lim="400000"/>
          </a:ln>
        </p:spPr>
        <p:txBody>
          <a:bodyPr wrap="none" lIns="50800" tIns="50800" rIns="50800" bIns="50800" anchor="ctr">
            <a:spAutoFit/>
          </a:bodyPr>
          <a:lstStyle/>
          <a:p>
            <a:pPr lvl="0"/>
            <a:endParaRPr/>
          </a:p>
        </p:txBody>
      </p:sp>
      <p:sp>
        <p:nvSpPr>
          <p:cNvPr id="112" name="Shape 112"/>
          <p:cNvSpPr/>
          <p:nvPr/>
        </p:nvSpPr>
        <p:spPr>
          <a:xfrm>
            <a:off x="1131355" y="6910587"/>
            <a:ext cx="11192404" cy="2257028"/>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marL="52019" marR="52019" lvl="0" algn="ctr" defTabSz="1168400">
              <a:defRPr sz="1800"/>
            </a:pPr>
            <a:endParaRPr lang="en-US" sz="2800" b="1" dirty="0" smtClean="0">
              <a:solidFill>
                <a:srgbClr val="FFFFFF"/>
              </a:solidFill>
              <a:uFill>
                <a:solidFill/>
              </a:uFill>
              <a:latin typeface="+mn-lt"/>
              <a:ea typeface="+mn-ea"/>
              <a:cs typeface="+mn-cs"/>
              <a:sym typeface="Times New Roman"/>
            </a:endParaRPr>
          </a:p>
          <a:p>
            <a:pPr marL="52019" marR="52019" lvl="0" algn="ctr" defTabSz="1168400">
              <a:defRPr sz="1800"/>
            </a:pPr>
            <a:endParaRPr lang="en-US" sz="2800" b="1" dirty="0">
              <a:solidFill>
                <a:srgbClr val="FFFFFF"/>
              </a:solidFill>
              <a:uFill>
                <a:solidFill/>
              </a:uFill>
              <a:latin typeface="+mn-lt"/>
              <a:ea typeface="+mn-ea"/>
              <a:cs typeface="+mn-cs"/>
              <a:sym typeface="Times New Roman"/>
            </a:endParaRPr>
          </a:p>
          <a:p>
            <a:pPr marL="52019" marR="52019" lvl="0" algn="ctr" defTabSz="1168400">
              <a:defRPr sz="1800"/>
            </a:pPr>
            <a:r>
              <a:rPr sz="2800" b="1" dirty="0" smtClean="0">
                <a:solidFill>
                  <a:srgbClr val="FFFFFF"/>
                </a:solidFill>
                <a:uFill>
                  <a:solidFill/>
                </a:uFill>
                <a:latin typeface="+mn-lt"/>
                <a:ea typeface="+mn-ea"/>
                <a:cs typeface="+mn-cs"/>
                <a:sym typeface="Times New Roman"/>
              </a:rPr>
              <a:t>Inflammation </a:t>
            </a:r>
            <a:r>
              <a:rPr sz="2800" b="1" dirty="0">
                <a:solidFill>
                  <a:srgbClr val="FFFFFF"/>
                </a:solidFill>
                <a:uFill>
                  <a:solidFill/>
                </a:uFill>
                <a:latin typeface="+mn-lt"/>
                <a:ea typeface="+mn-ea"/>
                <a:cs typeface="+mn-cs"/>
                <a:sym typeface="Times New Roman"/>
              </a:rPr>
              <a:t>of the Subluxated Atlanta Occipital </a:t>
            </a:r>
            <a:endParaRPr lang="en-US" sz="2800" b="1" dirty="0" smtClean="0">
              <a:solidFill>
                <a:srgbClr val="FFFFFF"/>
              </a:solidFill>
              <a:uFill>
                <a:solidFill/>
              </a:uFill>
              <a:latin typeface="+mn-lt"/>
              <a:ea typeface="+mn-ea"/>
              <a:cs typeface="+mn-cs"/>
              <a:sym typeface="Times New Roman"/>
            </a:endParaRPr>
          </a:p>
          <a:p>
            <a:pPr marL="52019" marR="52019" lvl="0" algn="ctr" defTabSz="1168400">
              <a:defRPr sz="1800"/>
            </a:pPr>
            <a:r>
              <a:rPr lang="en-US" sz="2800" b="1" dirty="0" smtClean="0">
                <a:solidFill>
                  <a:srgbClr val="FFFFFF"/>
                </a:solidFill>
                <a:uFill>
                  <a:solidFill/>
                </a:uFill>
                <a:latin typeface="+mn-lt"/>
                <a:ea typeface="+mn-ea"/>
                <a:cs typeface="+mn-cs"/>
                <a:sym typeface="Times New Roman"/>
              </a:rPr>
              <a:t>A</a:t>
            </a:r>
            <a:r>
              <a:rPr sz="2800" b="1" dirty="0" smtClean="0">
                <a:solidFill>
                  <a:srgbClr val="FFFFFF"/>
                </a:solidFill>
                <a:uFill>
                  <a:solidFill/>
                </a:uFill>
                <a:latin typeface="+mn-lt"/>
                <a:ea typeface="+mn-ea"/>
                <a:cs typeface="+mn-cs"/>
                <a:sym typeface="Times New Roman"/>
              </a:rPr>
              <a:t>rticulation </a:t>
            </a:r>
            <a:r>
              <a:rPr lang="en-US" sz="2800" b="1" dirty="0" smtClean="0">
                <a:solidFill>
                  <a:srgbClr val="FFFFFF"/>
                </a:solidFill>
                <a:uFill>
                  <a:solidFill/>
                </a:uFill>
                <a:latin typeface="+mn-lt"/>
                <a:ea typeface="+mn-ea"/>
                <a:cs typeface="+mn-cs"/>
                <a:sym typeface="Times New Roman"/>
              </a:rPr>
              <a:t>w</a:t>
            </a:r>
            <a:r>
              <a:rPr sz="2800" b="1" dirty="0" smtClean="0">
                <a:solidFill>
                  <a:srgbClr val="FFFFFF"/>
                </a:solidFill>
                <a:uFill>
                  <a:solidFill/>
                </a:uFill>
                <a:latin typeface="+mn-lt"/>
                <a:ea typeface="+mn-ea"/>
                <a:cs typeface="+mn-cs"/>
                <a:sym typeface="Times New Roman"/>
              </a:rPr>
              <a:t>ith </a:t>
            </a:r>
            <a:r>
              <a:rPr lang="en-US" sz="2800" b="1" dirty="0" smtClean="0">
                <a:solidFill>
                  <a:srgbClr val="FFFFFF"/>
                </a:solidFill>
                <a:uFill>
                  <a:solidFill/>
                </a:uFill>
                <a:latin typeface="+mn-lt"/>
                <a:ea typeface="+mn-ea"/>
                <a:cs typeface="+mn-cs"/>
                <a:sym typeface="Times New Roman"/>
              </a:rPr>
              <a:t>e</a:t>
            </a:r>
            <a:r>
              <a:rPr sz="2800" b="1" dirty="0" smtClean="0">
                <a:solidFill>
                  <a:srgbClr val="FFFFFF"/>
                </a:solidFill>
                <a:uFill>
                  <a:solidFill/>
                </a:uFill>
                <a:latin typeface="+mn-lt"/>
                <a:ea typeface="+mn-ea"/>
                <a:cs typeface="+mn-cs"/>
                <a:sym typeface="Times New Roman"/>
              </a:rPr>
              <a:t>dema</a:t>
            </a:r>
            <a:r>
              <a:rPr lang="en-US" sz="2800" b="1" dirty="0" smtClean="0">
                <a:solidFill>
                  <a:srgbClr val="FFFFFF"/>
                </a:solidFill>
                <a:uFill>
                  <a:solidFill/>
                </a:uFill>
                <a:latin typeface="+mn-lt"/>
                <a:ea typeface="+mn-ea"/>
                <a:cs typeface="+mn-cs"/>
                <a:sym typeface="Times New Roman"/>
              </a:rPr>
              <a:t> p</a:t>
            </a:r>
            <a:r>
              <a:rPr sz="2800" b="1" dirty="0" smtClean="0">
                <a:solidFill>
                  <a:srgbClr val="FFFFFF"/>
                </a:solidFill>
                <a:uFill>
                  <a:solidFill/>
                </a:uFill>
                <a:latin typeface="+mn-lt"/>
                <a:ea typeface="+mn-ea"/>
                <a:cs typeface="+mn-cs"/>
                <a:sym typeface="Times New Roman"/>
              </a:rPr>
              <a:t>utting pressure </a:t>
            </a:r>
            <a:r>
              <a:rPr sz="2800" b="1" dirty="0">
                <a:solidFill>
                  <a:srgbClr val="FFFFFF"/>
                </a:solidFill>
                <a:uFill>
                  <a:solidFill/>
                </a:uFill>
                <a:latin typeface="+mn-lt"/>
                <a:ea typeface="+mn-ea"/>
                <a:cs typeface="+mn-cs"/>
                <a:sym typeface="Times New Roman"/>
              </a:rPr>
              <a:t>on adjacent </a:t>
            </a:r>
            <a:r>
              <a:rPr sz="2800" b="1" dirty="0" err="1" smtClean="0">
                <a:solidFill>
                  <a:srgbClr val="FFFFFF"/>
                </a:solidFill>
                <a:uFill>
                  <a:solidFill/>
                </a:uFill>
                <a:latin typeface="+mn-lt"/>
                <a:ea typeface="+mn-ea"/>
                <a:cs typeface="+mn-cs"/>
                <a:sym typeface="Times New Roman"/>
              </a:rPr>
              <a:t>st</a:t>
            </a:r>
            <a:r>
              <a:rPr lang="en-US" sz="2800" b="1" dirty="0" err="1" smtClean="0">
                <a:solidFill>
                  <a:srgbClr val="FFFFFF"/>
                </a:solidFill>
                <a:uFill>
                  <a:solidFill/>
                </a:uFill>
                <a:latin typeface="+mn-lt"/>
                <a:ea typeface="+mn-ea"/>
                <a:cs typeface="+mn-cs"/>
                <a:sym typeface="Times New Roman"/>
              </a:rPr>
              <a:t>ructures</a:t>
            </a:r>
            <a:r>
              <a:rPr sz="2800" b="1" dirty="0" err="1" smtClean="0">
                <a:solidFill>
                  <a:srgbClr val="FFFFFF"/>
                </a:solidFill>
                <a:uFill>
                  <a:solidFill/>
                </a:uFill>
                <a:latin typeface="+mn-lt"/>
                <a:ea typeface="+mn-ea"/>
                <a:cs typeface="+mn-cs"/>
                <a:sym typeface="Times New Roman"/>
              </a:rPr>
              <a:t>s</a:t>
            </a:r>
            <a:r>
              <a:rPr sz="2800" b="1" dirty="0" smtClean="0">
                <a:solidFill>
                  <a:srgbClr val="FFFFFF"/>
                </a:solidFill>
                <a:uFill>
                  <a:solidFill/>
                </a:uFill>
                <a:latin typeface="+mn-lt"/>
                <a:ea typeface="+mn-ea"/>
                <a:cs typeface="+mn-cs"/>
                <a:sym typeface="Times New Roman"/>
              </a:rPr>
              <a:t>,</a:t>
            </a:r>
            <a:endParaRPr lang="en-US" sz="2800" b="1" dirty="0" smtClean="0">
              <a:solidFill>
                <a:srgbClr val="FFFFFF"/>
              </a:solidFill>
              <a:uFill>
                <a:solidFill/>
              </a:uFill>
              <a:latin typeface="+mn-lt"/>
              <a:ea typeface="+mn-ea"/>
              <a:cs typeface="+mn-cs"/>
              <a:sym typeface="Times New Roman"/>
            </a:endParaRPr>
          </a:p>
          <a:p>
            <a:pPr marL="52019" marR="52019" lvl="0" algn="ctr" defTabSz="1168400">
              <a:defRPr sz="1800"/>
            </a:pPr>
            <a:r>
              <a:rPr sz="2800" b="1" dirty="0" smtClean="0">
                <a:solidFill>
                  <a:srgbClr val="FFFFFF"/>
                </a:solidFill>
                <a:uFill>
                  <a:solidFill/>
                </a:uFill>
                <a:latin typeface="+mn-lt"/>
                <a:ea typeface="+mn-ea"/>
                <a:cs typeface="+mn-cs"/>
                <a:sym typeface="Times New Roman"/>
              </a:rPr>
              <a:t> </a:t>
            </a:r>
            <a:r>
              <a:rPr lang="en-US" sz="2800" b="1" dirty="0" smtClean="0">
                <a:solidFill>
                  <a:srgbClr val="FFFFFF"/>
                </a:solidFill>
                <a:uFill>
                  <a:solidFill/>
                </a:uFill>
                <a:latin typeface="+mn-lt"/>
                <a:ea typeface="+mn-ea"/>
                <a:cs typeface="+mn-cs"/>
                <a:sym typeface="Times New Roman"/>
              </a:rPr>
              <a:t>like </a:t>
            </a:r>
            <a:r>
              <a:rPr sz="2800" b="1" dirty="0" smtClean="0">
                <a:solidFill>
                  <a:srgbClr val="FFFFFF"/>
                </a:solidFill>
                <a:uFill>
                  <a:solidFill/>
                </a:uFill>
                <a:latin typeface="+mn-lt"/>
                <a:ea typeface="+mn-ea"/>
                <a:cs typeface="+mn-cs"/>
                <a:sym typeface="Times New Roman"/>
              </a:rPr>
              <a:t>the </a:t>
            </a:r>
            <a:r>
              <a:rPr sz="2800" b="1" dirty="0">
                <a:solidFill>
                  <a:srgbClr val="FFFFFF"/>
                </a:solidFill>
                <a:uFill>
                  <a:solidFill/>
                </a:uFill>
                <a:latin typeface="+mn-lt"/>
                <a:ea typeface="+mn-ea"/>
                <a:cs typeface="+mn-cs"/>
                <a:sym typeface="Times New Roman"/>
              </a:rPr>
              <a:t>Eustachian tube.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56292"/>
            <a:ext cx="13004799" cy="9448741"/>
          </a:xfrm>
          <a:prstGeom prst="rect">
            <a:avLst/>
          </a:prstGeom>
        </p:spPr>
        <p:txBody>
          <a:bodyPr wrap="square">
            <a:spAutoFit/>
          </a:bodyPr>
          <a:lstStyle/>
          <a:p>
            <a:pPr algn="ctr"/>
            <a:r>
              <a:rPr lang="en-US" sz="3200" dirty="0">
                <a:solidFill>
                  <a:schemeClr val="bg1"/>
                </a:solidFill>
              </a:rPr>
              <a:t>In 1938, Hallpike and Cairns in London and Yamakawa in Japan </a:t>
            </a:r>
            <a:r>
              <a:rPr lang="en-US" sz="3200" dirty="0" smtClean="0">
                <a:solidFill>
                  <a:schemeClr val="bg1"/>
                </a:solidFill>
              </a:rPr>
              <a:t>described </a:t>
            </a:r>
            <a:r>
              <a:rPr lang="en-US" sz="3200" dirty="0">
                <a:solidFill>
                  <a:schemeClr val="bg1"/>
                </a:solidFill>
              </a:rPr>
              <a:t>the pathological finding of endolymphatic hydrops (EH) in the temporal bones of patients with Meniere’s disease (MD) at autopsy. The two terms have been used almost interchangeably ever since</a:t>
            </a:r>
            <a:r>
              <a:rPr lang="en-US" sz="3200" dirty="0" smtClean="0">
                <a:solidFill>
                  <a:schemeClr val="bg1"/>
                </a:solidFill>
              </a:rPr>
              <a:t>.</a:t>
            </a:r>
          </a:p>
          <a:p>
            <a:pPr algn="ctr"/>
            <a:endParaRPr lang="en-US" sz="3200" dirty="0">
              <a:solidFill>
                <a:schemeClr val="bg1"/>
              </a:solidFill>
            </a:endParaRPr>
          </a:p>
          <a:p>
            <a:pPr algn="ctr"/>
            <a:r>
              <a:rPr lang="en-US" sz="3200" dirty="0">
                <a:solidFill>
                  <a:schemeClr val="bg1"/>
                </a:solidFill>
              </a:rPr>
              <a:t>Intratympanic delivery of gadolinium selectively enhances perilymph, delineating it from endolymph utilizing </a:t>
            </a:r>
            <a:r>
              <a:rPr lang="en-US" sz="3200" dirty="0" smtClean="0">
                <a:solidFill>
                  <a:schemeClr val="bg1"/>
                </a:solidFill>
              </a:rPr>
              <a:t>scanners </a:t>
            </a:r>
            <a:r>
              <a:rPr lang="en-US" sz="3200" dirty="0">
                <a:solidFill>
                  <a:schemeClr val="bg1"/>
                </a:solidFill>
              </a:rPr>
              <a:t>with greater magnetic strength and improved image </a:t>
            </a:r>
            <a:r>
              <a:rPr lang="en-US" sz="3200" dirty="0" smtClean="0">
                <a:solidFill>
                  <a:schemeClr val="bg1"/>
                </a:solidFill>
              </a:rPr>
              <a:t>sequencing.  </a:t>
            </a:r>
            <a:r>
              <a:rPr lang="en-US" sz="3200" dirty="0">
                <a:solidFill>
                  <a:schemeClr val="bg1"/>
                </a:solidFill>
              </a:rPr>
              <a:t>Some patients with MD do not have EH. Many people with EH do not have MD. </a:t>
            </a:r>
            <a:r>
              <a:rPr lang="en-US" sz="3200" u="sng" dirty="0">
                <a:solidFill>
                  <a:schemeClr val="bg1"/>
                </a:solidFill>
              </a:rPr>
              <a:t>Most patients with unilateral MD were found to have bilateral idiopathic </a:t>
            </a:r>
            <a:r>
              <a:rPr lang="en-US" sz="3200" u="sng" dirty="0" smtClean="0">
                <a:solidFill>
                  <a:schemeClr val="bg1"/>
                </a:solidFill>
              </a:rPr>
              <a:t>endolymphatic </a:t>
            </a:r>
            <a:r>
              <a:rPr lang="en-US" sz="3200" u="sng" dirty="0">
                <a:solidFill>
                  <a:schemeClr val="bg1"/>
                </a:solidFill>
              </a:rPr>
              <a:t>hydrops</a:t>
            </a:r>
            <a:r>
              <a:rPr lang="en-US" sz="3200" dirty="0">
                <a:solidFill>
                  <a:schemeClr val="bg1"/>
                </a:solidFill>
              </a:rPr>
              <a:t> with this new imaging technique</a:t>
            </a:r>
            <a:r>
              <a:rPr lang="en-US" sz="3200" dirty="0" smtClean="0">
                <a:solidFill>
                  <a:schemeClr val="bg1"/>
                </a:solidFill>
              </a:rPr>
              <a:t>.</a:t>
            </a:r>
          </a:p>
          <a:p>
            <a:pPr algn="ctr"/>
            <a:endParaRPr lang="en-US" sz="3200" dirty="0">
              <a:solidFill>
                <a:schemeClr val="bg1"/>
              </a:solidFill>
            </a:endParaRPr>
          </a:p>
          <a:p>
            <a:pPr algn="ctr"/>
            <a:r>
              <a:rPr lang="en-US" sz="3200" dirty="0" smtClean="0">
                <a:solidFill>
                  <a:schemeClr val="bg1"/>
                </a:solidFill>
              </a:rPr>
              <a:t>The Merck Manual states that endolymphatic hydrops is caused by the </a:t>
            </a:r>
            <a:r>
              <a:rPr lang="en-US" sz="3200" dirty="0">
                <a:solidFill>
                  <a:schemeClr val="bg1"/>
                </a:solidFill>
              </a:rPr>
              <a:t>accumulation of the fluid </a:t>
            </a:r>
            <a:r>
              <a:rPr lang="en-US" sz="3200" dirty="0" smtClean="0">
                <a:solidFill>
                  <a:schemeClr val="bg1"/>
                </a:solidFill>
              </a:rPr>
              <a:t>of </a:t>
            </a:r>
            <a:r>
              <a:rPr lang="en-US" sz="3200" dirty="0">
                <a:solidFill>
                  <a:schemeClr val="bg1"/>
                </a:solidFill>
              </a:rPr>
              <a:t>the membranous labyrinth </a:t>
            </a:r>
            <a:r>
              <a:rPr lang="en-US" sz="3200" dirty="0" smtClean="0">
                <a:solidFill>
                  <a:schemeClr val="bg1"/>
                </a:solidFill>
              </a:rPr>
              <a:t>of </a:t>
            </a:r>
            <a:r>
              <a:rPr lang="en-US" sz="3200" dirty="0">
                <a:solidFill>
                  <a:schemeClr val="bg1"/>
                </a:solidFill>
              </a:rPr>
              <a:t>the ear</a:t>
            </a:r>
            <a:r>
              <a:rPr lang="en-US" sz="3200" dirty="0" smtClean="0">
                <a:solidFill>
                  <a:schemeClr val="bg1"/>
                </a:solidFill>
              </a:rPr>
              <a:t>, </a:t>
            </a:r>
            <a:r>
              <a:rPr lang="en-US" sz="3200" dirty="0">
                <a:solidFill>
                  <a:schemeClr val="bg1"/>
                </a:solidFill>
              </a:rPr>
              <a:t>caused </a:t>
            </a:r>
            <a:r>
              <a:rPr lang="en-US" sz="3200" dirty="0" smtClean="0">
                <a:solidFill>
                  <a:schemeClr val="bg1"/>
                </a:solidFill>
              </a:rPr>
              <a:t>by </a:t>
            </a:r>
            <a:r>
              <a:rPr lang="en-US" sz="3200" dirty="0">
                <a:solidFill>
                  <a:schemeClr val="bg1"/>
                </a:solidFill>
              </a:rPr>
              <a:t>the over production or under </a:t>
            </a:r>
            <a:r>
              <a:rPr lang="en-US" sz="3200" dirty="0" smtClean="0">
                <a:solidFill>
                  <a:schemeClr val="bg1"/>
                </a:solidFill>
              </a:rPr>
              <a:t>absorption </a:t>
            </a:r>
            <a:r>
              <a:rPr lang="en-US" sz="3200" dirty="0">
                <a:solidFill>
                  <a:schemeClr val="bg1"/>
                </a:solidFill>
              </a:rPr>
              <a:t>of that </a:t>
            </a:r>
            <a:r>
              <a:rPr lang="en-US" sz="3200" dirty="0" smtClean="0">
                <a:solidFill>
                  <a:schemeClr val="bg1"/>
                </a:solidFill>
              </a:rPr>
              <a:t>fluid.</a:t>
            </a:r>
            <a:endParaRPr lang="en-US" sz="3200" dirty="0">
              <a:solidFill>
                <a:schemeClr val="bg1"/>
              </a:solidFill>
            </a:endParaRPr>
          </a:p>
          <a:p>
            <a:pPr algn="ctr"/>
            <a:endParaRPr lang="en-US" sz="3200" dirty="0">
              <a:solidFill>
                <a:schemeClr val="bg1"/>
              </a:solidFill>
            </a:endParaRPr>
          </a:p>
          <a:p>
            <a:pPr algn="ctr"/>
            <a:r>
              <a:rPr lang="en-US" sz="3200" dirty="0" smtClean="0">
                <a:solidFill>
                  <a:schemeClr val="bg1"/>
                </a:solidFill>
              </a:rPr>
              <a:t>But the important question that remains unanswered after 150 years is </a:t>
            </a:r>
            <a:r>
              <a:rPr lang="en-US" sz="3200" u="sng" dirty="0" smtClean="0">
                <a:solidFill>
                  <a:schemeClr val="bg1"/>
                </a:solidFill>
              </a:rPr>
              <a:t>what homeostasis disorder causes that accumulation of excess fluid? </a:t>
            </a:r>
            <a:endParaRPr lang="en-US" sz="3200" u="sng" dirty="0">
              <a:solidFill>
                <a:schemeClr val="bg1"/>
              </a:solidFill>
            </a:endParaRPr>
          </a:p>
          <a:p>
            <a:pPr algn="ctr"/>
            <a:endParaRPr lang="en-US" sz="3200" u="sng" dirty="0">
              <a:solidFill>
                <a:schemeClr val="bg1"/>
              </a:solidFill>
            </a:endParaRPr>
          </a:p>
        </p:txBody>
      </p:sp>
    </p:spTree>
    <p:extLst>
      <p:ext uri="{BB962C8B-B14F-4D97-AF65-F5344CB8AC3E}">
        <p14:creationId xmlns:p14="http://schemas.microsoft.com/office/powerpoint/2010/main" val="3924016046"/>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 name="Shape 118"/>
          <p:cNvSpPr/>
          <p:nvPr/>
        </p:nvSpPr>
        <p:spPr>
          <a:xfrm>
            <a:off x="2139484" y="1085850"/>
            <a:ext cx="8715376" cy="75692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ctr" defTabSz="584200">
              <a:defRPr sz="1800"/>
            </a:pPr>
            <a:r>
              <a:rPr sz="4200">
                <a:solidFill>
                  <a:srgbClr val="FFFFFF"/>
                </a:solidFill>
                <a:latin typeface="+mj-lt"/>
                <a:ea typeface="+mj-ea"/>
                <a:cs typeface="+mj-cs"/>
                <a:sym typeface="Gill Sans"/>
              </a:rPr>
              <a:t>Cervical Specific Chiropractic Protocol</a:t>
            </a:r>
          </a:p>
          <a:p>
            <a:pPr lvl="0" algn="ctr" defTabSz="584200">
              <a:defRPr sz="1800"/>
            </a:pPr>
            <a:endParaRPr sz="4200">
              <a:solidFill>
                <a:srgbClr val="FFFFFF"/>
              </a:solidFill>
              <a:latin typeface="+mj-lt"/>
              <a:ea typeface="+mj-ea"/>
              <a:cs typeface="+mj-cs"/>
              <a:sym typeface="Gill Sans"/>
            </a:endParaRPr>
          </a:p>
          <a:p>
            <a:pPr lvl="0" algn="ctr" defTabSz="584200">
              <a:defRPr sz="1800"/>
            </a:pPr>
            <a:r>
              <a:rPr sz="4200">
                <a:solidFill>
                  <a:srgbClr val="FFFFFF"/>
                </a:solidFill>
                <a:latin typeface="+mj-lt"/>
                <a:ea typeface="+mj-ea"/>
                <a:cs typeface="+mj-cs"/>
                <a:sym typeface="Gill Sans"/>
              </a:rPr>
              <a:t>Case history</a:t>
            </a:r>
          </a:p>
          <a:p>
            <a:pPr lvl="0" algn="ctr" defTabSz="584200">
              <a:defRPr sz="1800"/>
            </a:pPr>
            <a:r>
              <a:rPr sz="4200">
                <a:solidFill>
                  <a:srgbClr val="FFFFFF"/>
                </a:solidFill>
                <a:latin typeface="+mj-lt"/>
                <a:ea typeface="+mj-ea"/>
                <a:cs typeface="+mj-cs"/>
                <a:sym typeface="Gill Sans"/>
              </a:rPr>
              <a:t>Posture analysis</a:t>
            </a:r>
          </a:p>
          <a:p>
            <a:pPr lvl="0" algn="ctr" defTabSz="584200">
              <a:defRPr sz="1800"/>
            </a:pPr>
            <a:r>
              <a:rPr sz="4200">
                <a:solidFill>
                  <a:srgbClr val="FFFFFF"/>
                </a:solidFill>
                <a:latin typeface="+mj-lt"/>
                <a:ea typeface="+mj-ea"/>
                <a:cs typeface="+mj-cs"/>
                <a:sym typeface="Gill Sans"/>
              </a:rPr>
              <a:t>Thermography</a:t>
            </a:r>
          </a:p>
          <a:p>
            <a:pPr lvl="0" algn="ctr" defTabSz="584200">
              <a:defRPr sz="1800"/>
            </a:pPr>
            <a:r>
              <a:rPr sz="4200">
                <a:solidFill>
                  <a:srgbClr val="FFFFFF"/>
                </a:solidFill>
                <a:latin typeface="+mj-lt"/>
                <a:ea typeface="+mj-ea"/>
                <a:cs typeface="+mj-cs"/>
                <a:sym typeface="Gill Sans"/>
              </a:rPr>
              <a:t>Leg length inequality tests</a:t>
            </a:r>
          </a:p>
          <a:p>
            <a:pPr lvl="0" algn="ctr" defTabSz="584200">
              <a:defRPr sz="1800"/>
            </a:pPr>
            <a:r>
              <a:rPr sz="4200">
                <a:solidFill>
                  <a:srgbClr val="FFFFFF"/>
                </a:solidFill>
                <a:latin typeface="+mj-lt"/>
                <a:ea typeface="+mj-ea"/>
                <a:cs typeface="+mj-cs"/>
                <a:sym typeface="Gill Sans"/>
              </a:rPr>
              <a:t>Pattern work</a:t>
            </a:r>
          </a:p>
          <a:p>
            <a:pPr lvl="0" algn="ctr" defTabSz="584200">
              <a:defRPr sz="1800"/>
            </a:pPr>
            <a:r>
              <a:rPr sz="4200">
                <a:solidFill>
                  <a:srgbClr val="FFFFFF"/>
                </a:solidFill>
                <a:latin typeface="+mj-lt"/>
                <a:ea typeface="+mj-ea"/>
                <a:cs typeface="+mj-cs"/>
                <a:sym typeface="Gill Sans"/>
              </a:rPr>
              <a:t>Cervical x-ray analysis</a:t>
            </a:r>
          </a:p>
          <a:p>
            <a:pPr lvl="0" algn="ctr" defTabSz="584200">
              <a:defRPr sz="1800"/>
            </a:pPr>
            <a:r>
              <a:rPr sz="4200">
                <a:solidFill>
                  <a:srgbClr val="FFFFFF"/>
                </a:solidFill>
                <a:latin typeface="+mj-lt"/>
                <a:ea typeface="+mj-ea"/>
                <a:cs typeface="+mj-cs"/>
                <a:sym typeface="Gill Sans"/>
              </a:rPr>
              <a:t>Adjustments</a:t>
            </a:r>
          </a:p>
          <a:p>
            <a:pPr lvl="0" algn="ctr" defTabSz="584200">
              <a:defRPr sz="1800"/>
            </a:pPr>
            <a:r>
              <a:rPr sz="4200">
                <a:solidFill>
                  <a:srgbClr val="FFFFFF"/>
                </a:solidFill>
                <a:latin typeface="+mj-lt"/>
                <a:ea typeface="+mj-ea"/>
                <a:cs typeface="+mj-cs"/>
                <a:sym typeface="Gill Sans"/>
              </a:rPr>
              <a:t>Resting</a:t>
            </a:r>
          </a:p>
          <a:p>
            <a:pPr lvl="0" algn="ctr" defTabSz="584200">
              <a:defRPr sz="1800"/>
            </a:pPr>
            <a:r>
              <a:rPr sz="4200">
                <a:solidFill>
                  <a:srgbClr val="FFFFFF"/>
                </a:solidFill>
                <a:latin typeface="+mj-lt"/>
                <a:ea typeface="+mj-ea"/>
                <a:cs typeface="+mj-cs"/>
                <a:sym typeface="Gill Sans"/>
              </a:rPr>
              <a:t>Rechecking</a:t>
            </a:r>
          </a:p>
          <a:p>
            <a:pPr lvl="0" algn="ctr" defTabSz="584200">
              <a:defRPr sz="1800"/>
            </a:pPr>
            <a:r>
              <a:rPr sz="4200">
                <a:solidFill>
                  <a:srgbClr val="FFFFFF"/>
                </a:solidFill>
                <a:latin typeface="+mj-lt"/>
                <a:ea typeface="+mj-ea"/>
                <a:cs typeface="+mj-cs"/>
                <a:sym typeface="Gill Sans"/>
              </a:rPr>
              <a:t>Return in 2 to 5 days for post check</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p:nvPr/>
        </p:nvSpPr>
        <p:spPr>
          <a:xfrm>
            <a:off x="1122" y="479505"/>
            <a:ext cx="12992101" cy="878189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ctr" defTabSz="584200">
              <a:defRPr sz="1800"/>
            </a:pPr>
            <a:r>
              <a:rPr sz="6000" b="1" i="1" dirty="0">
                <a:solidFill>
                  <a:srgbClr val="FFFFFF"/>
                </a:solidFill>
                <a:latin typeface="+mj-lt"/>
                <a:ea typeface="+mj-ea"/>
                <a:cs typeface="+mj-cs"/>
                <a:sym typeface="Gill Sans"/>
              </a:rPr>
              <a:t>Chiropractic History</a:t>
            </a:r>
          </a:p>
          <a:p>
            <a:pPr lvl="0" algn="ctr" defTabSz="584200">
              <a:defRPr sz="1800"/>
            </a:pPr>
            <a:endParaRPr sz="4200" dirty="0">
              <a:solidFill>
                <a:srgbClr val="FFFFFF"/>
              </a:solidFill>
              <a:latin typeface="+mj-lt"/>
              <a:ea typeface="+mj-ea"/>
              <a:cs typeface="+mj-cs"/>
              <a:sym typeface="Gill Sans"/>
            </a:endParaRPr>
          </a:p>
          <a:p>
            <a:pPr lvl="0" algn="ctr" defTabSz="584200">
              <a:defRPr sz="1800"/>
            </a:pPr>
            <a:r>
              <a:rPr sz="4200" dirty="0">
                <a:solidFill>
                  <a:srgbClr val="FFFFFF"/>
                </a:solidFill>
                <a:latin typeface="+mj-lt"/>
                <a:ea typeface="+mj-ea"/>
                <a:cs typeface="+mj-cs"/>
                <a:sym typeface="Gill Sans"/>
              </a:rPr>
              <a:t>1895: First chiropractic adjustment performed on </a:t>
            </a:r>
          </a:p>
          <a:p>
            <a:pPr lvl="0" algn="ctr" defTabSz="584200">
              <a:defRPr sz="1800"/>
            </a:pPr>
            <a:r>
              <a:rPr sz="4200" dirty="0">
                <a:solidFill>
                  <a:srgbClr val="FFFFFF"/>
                </a:solidFill>
                <a:latin typeface="+mj-lt"/>
                <a:ea typeface="+mj-ea"/>
                <a:cs typeface="+mj-cs"/>
                <a:sym typeface="Gill Sans"/>
              </a:rPr>
              <a:t>Harvey Lillard by magnetic healer D.D. </a:t>
            </a:r>
            <a:r>
              <a:rPr sz="4200" dirty="0" smtClean="0">
                <a:solidFill>
                  <a:srgbClr val="FFFFFF"/>
                </a:solidFill>
                <a:latin typeface="+mj-lt"/>
                <a:ea typeface="+mj-ea"/>
                <a:cs typeface="+mj-cs"/>
                <a:sym typeface="Gill Sans"/>
              </a:rPr>
              <a:t>Palmer</a:t>
            </a:r>
            <a:r>
              <a:rPr lang="en-US" sz="4200" dirty="0" smtClean="0">
                <a:solidFill>
                  <a:srgbClr val="FFFFFF"/>
                </a:solidFill>
                <a:latin typeface="+mj-lt"/>
                <a:ea typeface="+mj-ea"/>
                <a:cs typeface="+mj-cs"/>
                <a:sym typeface="Gill Sans"/>
              </a:rPr>
              <a:t>.</a:t>
            </a:r>
          </a:p>
          <a:p>
            <a:pPr lvl="0" algn="ctr" defTabSz="584200">
              <a:defRPr sz="1800"/>
            </a:pPr>
            <a:r>
              <a:rPr lang="en-US" sz="4200" dirty="0" smtClean="0">
                <a:solidFill>
                  <a:srgbClr val="FFFFFF"/>
                </a:solidFill>
                <a:latin typeface="+mj-lt"/>
                <a:ea typeface="+mj-ea"/>
                <a:cs typeface="+mj-cs"/>
                <a:sym typeface="Gill Sans"/>
              </a:rPr>
              <a:t>The C2 (Axis) correction </a:t>
            </a:r>
            <a:r>
              <a:rPr lang="en-US" sz="4200" u="sng" dirty="0" smtClean="0">
                <a:solidFill>
                  <a:srgbClr val="FFFFFF"/>
                </a:solidFill>
                <a:latin typeface="+mj-lt"/>
                <a:ea typeface="+mj-ea"/>
                <a:cs typeface="+mj-cs"/>
                <a:sym typeface="Gill Sans"/>
              </a:rPr>
              <a:t>restored his hearing</a:t>
            </a:r>
            <a:r>
              <a:rPr lang="en-US" sz="4200" dirty="0" smtClean="0">
                <a:solidFill>
                  <a:srgbClr val="FFFFFF"/>
                </a:solidFill>
                <a:latin typeface="+mj-lt"/>
                <a:ea typeface="+mj-ea"/>
                <a:cs typeface="+mj-cs"/>
                <a:sym typeface="Gill Sans"/>
              </a:rPr>
              <a:t>.</a:t>
            </a:r>
          </a:p>
          <a:p>
            <a:pPr lvl="0" algn="ctr" defTabSz="584200">
              <a:defRPr sz="1800"/>
            </a:pPr>
            <a:endParaRPr lang="en-US" sz="4200" dirty="0" smtClean="0">
              <a:solidFill>
                <a:srgbClr val="FFFFFF"/>
              </a:solidFill>
              <a:latin typeface="+mj-lt"/>
              <a:ea typeface="+mj-ea"/>
              <a:cs typeface="+mj-cs"/>
              <a:sym typeface="Gill Sans"/>
            </a:endParaRPr>
          </a:p>
          <a:p>
            <a:pPr lvl="0" algn="ctr" defTabSz="584200">
              <a:defRPr sz="1800"/>
            </a:pPr>
            <a:endParaRPr lang="en-US" sz="4200" dirty="0">
              <a:solidFill>
                <a:srgbClr val="FFFFFF"/>
              </a:solidFill>
              <a:latin typeface="+mj-lt"/>
              <a:ea typeface="+mj-ea"/>
              <a:cs typeface="+mj-cs"/>
              <a:sym typeface="Gill Sans"/>
            </a:endParaRPr>
          </a:p>
          <a:p>
            <a:pPr lvl="0" algn="ctr" defTabSz="584200">
              <a:defRPr sz="1800"/>
            </a:pPr>
            <a:endParaRPr sz="4200" dirty="0">
              <a:solidFill>
                <a:srgbClr val="FFFFFF"/>
              </a:solidFill>
              <a:latin typeface="+mj-lt"/>
              <a:ea typeface="+mj-ea"/>
              <a:cs typeface="+mj-cs"/>
              <a:sym typeface="Gill Sans"/>
            </a:endParaRPr>
          </a:p>
          <a:p>
            <a:pPr lvl="0" algn="ctr" defTabSz="584200">
              <a:defRPr sz="1800"/>
            </a:pPr>
            <a:endParaRPr sz="4200" dirty="0">
              <a:solidFill>
                <a:srgbClr val="FFFFFF"/>
              </a:solidFill>
              <a:latin typeface="+mj-lt"/>
              <a:ea typeface="+mj-ea"/>
              <a:cs typeface="+mj-cs"/>
              <a:sym typeface="Gill Sans"/>
            </a:endParaRPr>
          </a:p>
          <a:p>
            <a:pPr lvl="0" algn="ctr" defTabSz="584200">
              <a:defRPr sz="1800"/>
            </a:pPr>
            <a:endParaRPr sz="4200" dirty="0">
              <a:solidFill>
                <a:srgbClr val="FFFFFF"/>
              </a:solidFill>
              <a:latin typeface="+mj-lt"/>
              <a:ea typeface="+mj-ea"/>
              <a:cs typeface="+mj-cs"/>
              <a:sym typeface="Gill Sans"/>
            </a:endParaRPr>
          </a:p>
          <a:p>
            <a:pPr lvl="0" algn="ctr" defTabSz="584200">
              <a:defRPr sz="1800"/>
            </a:pPr>
            <a:endParaRPr sz="4200" dirty="0">
              <a:solidFill>
                <a:srgbClr val="FFFFFF"/>
              </a:solidFill>
              <a:latin typeface="+mj-lt"/>
              <a:ea typeface="+mj-ea"/>
              <a:cs typeface="+mj-cs"/>
              <a:sym typeface="Gill Sans"/>
            </a:endParaRPr>
          </a:p>
          <a:p>
            <a:pPr lvl="0" algn="ctr" defTabSz="584200">
              <a:defRPr sz="1800"/>
            </a:pPr>
            <a:endParaRPr sz="4200" dirty="0">
              <a:solidFill>
                <a:srgbClr val="FFFFFF"/>
              </a:solidFill>
              <a:latin typeface="+mj-lt"/>
              <a:ea typeface="+mj-ea"/>
              <a:cs typeface="+mj-cs"/>
              <a:sym typeface="Gill Sans"/>
            </a:endParaRPr>
          </a:p>
          <a:p>
            <a:pPr lvl="0" algn="ctr" defTabSz="584200">
              <a:defRPr sz="1800"/>
            </a:pPr>
            <a:endParaRPr sz="4200" dirty="0">
              <a:solidFill>
                <a:srgbClr val="FFFFFF"/>
              </a:solidFill>
              <a:latin typeface="+mj-lt"/>
              <a:ea typeface="+mj-ea"/>
              <a:cs typeface="+mj-cs"/>
              <a:sym typeface="Gill Sans"/>
            </a:endParaRPr>
          </a:p>
        </p:txBody>
      </p:sp>
      <p:pic>
        <p:nvPicPr>
          <p:cNvPr id="121" name="Picture1.jpg"/>
          <p:cNvPicPr/>
          <p:nvPr/>
        </p:nvPicPr>
        <p:blipFill>
          <a:blip r:embed="rId2">
            <a:extLst/>
          </a:blip>
          <a:stretch>
            <a:fillRect/>
          </a:stretch>
        </p:blipFill>
        <p:spPr>
          <a:xfrm>
            <a:off x="1739900" y="4775200"/>
            <a:ext cx="2794000" cy="3225800"/>
          </a:xfrm>
          <a:prstGeom prst="rect">
            <a:avLst/>
          </a:prstGeom>
          <a:ln w="12700">
            <a:miter lim="400000"/>
          </a:ln>
        </p:spPr>
      </p:pic>
      <p:pic>
        <p:nvPicPr>
          <p:cNvPr id="122" name="Picture2.jpg"/>
          <p:cNvPicPr/>
          <p:nvPr/>
        </p:nvPicPr>
        <p:blipFill>
          <a:blip r:embed="rId3">
            <a:extLst/>
          </a:blip>
          <a:stretch>
            <a:fillRect/>
          </a:stretch>
        </p:blipFill>
        <p:spPr>
          <a:xfrm>
            <a:off x="9131300" y="4724400"/>
            <a:ext cx="2032000" cy="3327400"/>
          </a:xfrm>
          <a:prstGeom prst="rect">
            <a:avLst/>
          </a:prstGeom>
          <a:ln w="12700">
            <a:miter lim="400000"/>
          </a:ln>
        </p:spPr>
      </p:pic>
      <p:sp>
        <p:nvSpPr>
          <p:cNvPr id="2" name="TextBox 1"/>
          <p:cNvSpPr txBox="1"/>
          <p:nvPr/>
        </p:nvSpPr>
        <p:spPr>
          <a:xfrm>
            <a:off x="2632130" y="8285929"/>
            <a:ext cx="8034923" cy="121058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r>
              <a:rPr kumimoji="0" lang="en-US" sz="2400" b="0" i="0" u="none" strike="noStrike" cap="none" spc="0" normalizeH="0" baseline="0" dirty="0" smtClean="0">
                <a:ln>
                  <a:noFill/>
                </a:ln>
                <a:solidFill>
                  <a:schemeClr val="bg1"/>
                </a:solidFill>
                <a:effectLst/>
                <a:uFillTx/>
                <a:latin typeface="Helvetica"/>
                <a:ea typeface="Helvetica"/>
                <a:cs typeface="Helvetica"/>
                <a:sym typeface="Helvetica"/>
              </a:rPr>
              <a:t>Harvey                                                                           D.D.</a:t>
            </a:r>
          </a:p>
          <a:p>
            <a:pPr marL="0" marR="0" indent="0" algn="l" defTabSz="457200" rtl="0" fontAlgn="auto" latinLnBrk="1" hangingPunct="0">
              <a:lnSpc>
                <a:spcPct val="100000"/>
              </a:lnSpc>
              <a:spcBef>
                <a:spcPts val="0"/>
              </a:spcBef>
              <a:spcAft>
                <a:spcPts val="0"/>
              </a:spcAft>
              <a:buClrTx/>
              <a:buSzTx/>
              <a:buFontTx/>
              <a:buNone/>
              <a:tabLst/>
            </a:pPr>
            <a:endParaRPr kumimoji="0" lang="en-US" sz="2400" b="0"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2400" b="0" i="0" u="none" strike="noStrike" cap="none" spc="0" normalizeH="0" baseline="0" dirty="0">
              <a:ln>
                <a:noFill/>
              </a:ln>
              <a:solidFill>
                <a:schemeClr val="bg1"/>
              </a:solidFill>
              <a:effectLst/>
              <a:uFillTx/>
              <a:latin typeface="Helvetica"/>
              <a:ea typeface="Helvetica"/>
              <a:cs typeface="Helvetica"/>
              <a:sym typeface="Helvetica"/>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 name="Picture3.jpg"/>
          <p:cNvPicPr/>
          <p:nvPr/>
        </p:nvPicPr>
        <p:blipFill>
          <a:blip r:embed="rId2">
            <a:extLst/>
          </a:blip>
          <a:stretch>
            <a:fillRect/>
          </a:stretch>
        </p:blipFill>
        <p:spPr>
          <a:xfrm>
            <a:off x="1689100" y="1485900"/>
            <a:ext cx="2006600" cy="2984500"/>
          </a:xfrm>
          <a:prstGeom prst="rect">
            <a:avLst/>
          </a:prstGeom>
          <a:ln w="12700">
            <a:miter lim="400000"/>
          </a:ln>
        </p:spPr>
      </p:pic>
      <p:sp>
        <p:nvSpPr>
          <p:cNvPr id="125" name="Shape 125"/>
          <p:cNvSpPr/>
          <p:nvPr/>
        </p:nvSpPr>
        <p:spPr>
          <a:xfrm>
            <a:off x="5166946" y="-1739900"/>
            <a:ext cx="6927653" cy="9436100"/>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ctr" defTabSz="584200">
              <a:defRPr sz="1800"/>
            </a:pPr>
            <a:endParaRPr sz="4200">
              <a:solidFill>
                <a:srgbClr val="FFFFFF"/>
              </a:solidFill>
              <a:latin typeface="+mj-lt"/>
              <a:ea typeface="+mj-ea"/>
              <a:cs typeface="+mj-cs"/>
              <a:sym typeface="Gill Sans"/>
            </a:endParaRPr>
          </a:p>
          <a:p>
            <a:pPr lvl="0" algn="ctr" defTabSz="584200">
              <a:defRPr sz="1800"/>
            </a:pPr>
            <a:endParaRPr sz="4200">
              <a:solidFill>
                <a:srgbClr val="FFFFFF"/>
              </a:solidFill>
              <a:latin typeface="+mj-lt"/>
              <a:ea typeface="+mj-ea"/>
              <a:cs typeface="+mj-cs"/>
              <a:sym typeface="Gill Sans"/>
            </a:endParaRPr>
          </a:p>
          <a:p>
            <a:pPr lvl="0" algn="ctr" defTabSz="584200">
              <a:defRPr sz="1800"/>
            </a:pPr>
            <a:endParaRPr sz="4200">
              <a:solidFill>
                <a:srgbClr val="FFFFFF"/>
              </a:solidFill>
              <a:latin typeface="+mj-lt"/>
              <a:ea typeface="+mj-ea"/>
              <a:cs typeface="+mj-cs"/>
              <a:sym typeface="Gill Sans"/>
            </a:endParaRPr>
          </a:p>
          <a:p>
            <a:pPr lvl="0" algn="ctr" defTabSz="584200">
              <a:defRPr sz="1800"/>
            </a:pPr>
            <a:endParaRPr sz="4200">
              <a:solidFill>
                <a:srgbClr val="FFFFFF"/>
              </a:solidFill>
              <a:latin typeface="+mj-lt"/>
              <a:ea typeface="+mj-ea"/>
              <a:cs typeface="+mj-cs"/>
              <a:sym typeface="Gill Sans"/>
            </a:endParaRPr>
          </a:p>
          <a:p>
            <a:pPr lvl="0" algn="ctr" defTabSz="584200">
              <a:defRPr sz="1800"/>
            </a:pPr>
            <a:endParaRPr sz="4200">
              <a:solidFill>
                <a:srgbClr val="FFFFFF"/>
              </a:solidFill>
              <a:latin typeface="+mj-lt"/>
              <a:ea typeface="+mj-ea"/>
              <a:cs typeface="+mj-cs"/>
              <a:sym typeface="Gill Sans"/>
            </a:endParaRPr>
          </a:p>
          <a:p>
            <a:pPr lvl="0" algn="ctr" defTabSz="584200">
              <a:defRPr sz="1800"/>
            </a:pPr>
            <a:r>
              <a:rPr sz="4200">
                <a:solidFill>
                  <a:srgbClr val="FFFFFF"/>
                </a:solidFill>
                <a:latin typeface="+mj-lt"/>
                <a:ea typeface="+mj-ea"/>
                <a:cs typeface="+mj-cs"/>
                <a:sym typeface="Gill Sans"/>
              </a:rPr>
              <a:t>D.D.’s son, B.J. Palmer</a:t>
            </a:r>
          </a:p>
          <a:p>
            <a:pPr lvl="0" algn="ctr" defTabSz="584200">
              <a:defRPr sz="1800"/>
            </a:pPr>
            <a:endParaRPr sz="4200">
              <a:solidFill>
                <a:srgbClr val="FFFFFF"/>
              </a:solidFill>
              <a:latin typeface="+mj-lt"/>
              <a:ea typeface="+mj-ea"/>
              <a:cs typeface="+mj-cs"/>
              <a:sym typeface="Gill Sans"/>
            </a:endParaRPr>
          </a:p>
          <a:p>
            <a:pPr lvl="0" algn="ctr" defTabSz="584200">
              <a:defRPr sz="1800"/>
            </a:pPr>
            <a:r>
              <a:rPr sz="4200">
                <a:solidFill>
                  <a:srgbClr val="FFFFFF"/>
                </a:solidFill>
                <a:latin typeface="+mj-lt"/>
                <a:ea typeface="+mj-ea"/>
                <a:cs typeface="+mj-cs"/>
                <a:sym typeface="Gill Sans"/>
              </a:rPr>
              <a:t>Together they started the first</a:t>
            </a:r>
          </a:p>
          <a:p>
            <a:pPr lvl="0" algn="ctr" defTabSz="584200">
              <a:defRPr sz="1800"/>
            </a:pPr>
            <a:r>
              <a:rPr sz="4200">
                <a:solidFill>
                  <a:srgbClr val="FFFFFF"/>
                </a:solidFill>
                <a:latin typeface="+mj-lt"/>
                <a:ea typeface="+mj-ea"/>
                <a:cs typeface="+mj-cs"/>
                <a:sym typeface="Gill Sans"/>
              </a:rPr>
              <a:t>chiropractic college in </a:t>
            </a:r>
          </a:p>
          <a:p>
            <a:pPr lvl="0" algn="ctr" defTabSz="584200">
              <a:defRPr sz="1800"/>
            </a:pPr>
            <a:r>
              <a:rPr sz="4200">
                <a:solidFill>
                  <a:srgbClr val="FFFFFF"/>
                </a:solidFill>
                <a:latin typeface="+mj-lt"/>
                <a:ea typeface="+mj-ea"/>
                <a:cs typeface="+mj-cs"/>
                <a:sym typeface="Gill Sans"/>
              </a:rPr>
              <a:t>Davenport Iowa.</a:t>
            </a:r>
          </a:p>
          <a:p>
            <a:pPr lvl="0" algn="ctr" defTabSz="584200">
              <a:defRPr sz="1800"/>
            </a:pPr>
            <a:endParaRPr sz="4200">
              <a:solidFill>
                <a:srgbClr val="FFFFFF"/>
              </a:solidFill>
              <a:latin typeface="+mj-lt"/>
              <a:ea typeface="+mj-ea"/>
              <a:cs typeface="+mj-cs"/>
              <a:sym typeface="Gill Sans"/>
            </a:endParaRPr>
          </a:p>
          <a:p>
            <a:pPr lvl="0" algn="ctr" defTabSz="584200">
              <a:defRPr sz="1800"/>
            </a:pPr>
            <a:r>
              <a:rPr sz="4200">
                <a:solidFill>
                  <a:srgbClr val="FFFFFF"/>
                </a:solidFill>
                <a:latin typeface="+mj-lt"/>
                <a:ea typeface="+mj-ea"/>
                <a:cs typeface="+mj-cs"/>
                <a:sym typeface="Gill Sans"/>
              </a:rPr>
              <a:t>In 1931 B.J. started researching</a:t>
            </a:r>
          </a:p>
          <a:p>
            <a:pPr lvl="0" algn="ctr" defTabSz="584200">
              <a:defRPr sz="1800"/>
            </a:pPr>
            <a:r>
              <a:rPr sz="4200">
                <a:solidFill>
                  <a:srgbClr val="FFFFFF"/>
                </a:solidFill>
                <a:latin typeface="+mj-lt"/>
                <a:ea typeface="+mj-ea"/>
                <a:cs typeface="+mj-cs"/>
                <a:sym typeface="Gill Sans"/>
              </a:rPr>
              <a:t>the hole-in-one (HIO)</a:t>
            </a:r>
          </a:p>
          <a:p>
            <a:pPr lvl="0" algn="ctr" defTabSz="584200">
              <a:defRPr sz="1800"/>
            </a:pPr>
            <a:r>
              <a:rPr sz="4200">
                <a:solidFill>
                  <a:srgbClr val="FFFFFF"/>
                </a:solidFill>
                <a:latin typeface="+mj-lt"/>
                <a:ea typeface="+mj-ea"/>
                <a:cs typeface="+mj-cs"/>
                <a:sym typeface="Gill Sans"/>
              </a:rPr>
              <a:t>upper cervical specific</a:t>
            </a:r>
          </a:p>
          <a:p>
            <a:pPr lvl="0" algn="ctr" defTabSz="584200">
              <a:defRPr sz="1800"/>
            </a:pPr>
            <a:r>
              <a:rPr sz="4200">
                <a:solidFill>
                  <a:srgbClr val="FFFFFF"/>
                </a:solidFill>
                <a:latin typeface="+mj-lt"/>
                <a:ea typeface="+mj-ea"/>
                <a:cs typeface="+mj-cs"/>
                <a:sym typeface="Gill Sans"/>
              </a:rPr>
              <a:t>chiropractic technique.</a:t>
            </a:r>
          </a:p>
        </p:txBody>
      </p:sp>
      <p:pic>
        <p:nvPicPr>
          <p:cNvPr id="126" name="Picture13.png"/>
          <p:cNvPicPr/>
          <p:nvPr/>
        </p:nvPicPr>
        <p:blipFill>
          <a:blip r:embed="rId3">
            <a:extLst/>
          </a:blip>
          <a:stretch>
            <a:fillRect/>
          </a:stretch>
        </p:blipFill>
        <p:spPr>
          <a:xfrm>
            <a:off x="1612900" y="5054600"/>
            <a:ext cx="2146300" cy="2552700"/>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 name="Picture8.jpg"/>
          <p:cNvPicPr/>
          <p:nvPr/>
        </p:nvPicPr>
        <p:blipFill>
          <a:blip r:embed="rId2">
            <a:extLst/>
          </a:blip>
          <a:stretch>
            <a:fillRect/>
          </a:stretch>
        </p:blipFill>
        <p:spPr>
          <a:xfrm>
            <a:off x="738843" y="600399"/>
            <a:ext cx="2909197" cy="2701795"/>
          </a:xfrm>
          <a:prstGeom prst="rect">
            <a:avLst/>
          </a:prstGeom>
          <a:ln w="12700">
            <a:miter lim="400000"/>
          </a:ln>
        </p:spPr>
      </p:pic>
      <p:pic>
        <p:nvPicPr>
          <p:cNvPr id="129" name="Picture11.jpg"/>
          <p:cNvPicPr/>
          <p:nvPr/>
        </p:nvPicPr>
        <p:blipFill>
          <a:blip r:embed="rId3">
            <a:extLst/>
          </a:blip>
          <a:stretch>
            <a:fillRect/>
          </a:stretch>
        </p:blipFill>
        <p:spPr>
          <a:xfrm>
            <a:off x="266529" y="3917950"/>
            <a:ext cx="4178300" cy="5321300"/>
          </a:xfrm>
          <a:prstGeom prst="rect">
            <a:avLst/>
          </a:prstGeom>
          <a:ln w="12700">
            <a:miter lim="400000"/>
          </a:ln>
        </p:spPr>
      </p:pic>
      <p:sp>
        <p:nvSpPr>
          <p:cNvPr id="130" name="Shape 130"/>
          <p:cNvSpPr/>
          <p:nvPr/>
        </p:nvSpPr>
        <p:spPr>
          <a:xfrm>
            <a:off x="4271439" y="-63499"/>
            <a:ext cx="8873232" cy="6565899"/>
          </a:xfrm>
          <a:prstGeom prst="rect">
            <a:avLst/>
          </a:prstGeom>
          <a:ln w="12700">
            <a:miter lim="400000"/>
          </a:ln>
          <a:extLst>
            <a:ext uri="{C572A759-6A51-4108-AA02-DFA0A04FC94B}">
              <ma14:wrappingTextBoxFlag xmlns:ma14="http://schemas.microsoft.com/office/mac/drawingml/2011/main" val="1"/>
            </a:ext>
          </a:extLst>
        </p:spPr>
        <p:txBody>
          <a:bodyPr wrap="square" lIns="50800" tIns="50800" rIns="50800" bIns="50800" anchor="ctr">
            <a:spAutoFit/>
          </a:bodyPr>
          <a:lstStyle/>
          <a:p>
            <a:pPr lvl="0" algn="ctr" defTabSz="584200">
              <a:defRPr sz="1800"/>
            </a:pPr>
            <a:endParaRPr sz="4200" dirty="0">
              <a:solidFill>
                <a:srgbClr val="FFFFFF"/>
              </a:solidFill>
              <a:latin typeface="+mj-lt"/>
              <a:ea typeface="+mj-ea"/>
              <a:cs typeface="+mj-cs"/>
              <a:sym typeface="Gill Sans"/>
            </a:endParaRPr>
          </a:p>
          <a:p>
            <a:pPr lvl="0" algn="ctr" defTabSz="584200">
              <a:defRPr sz="1800"/>
            </a:pPr>
            <a:r>
              <a:rPr sz="4200" dirty="0">
                <a:solidFill>
                  <a:srgbClr val="FFFFFF"/>
                </a:solidFill>
                <a:latin typeface="+mj-lt"/>
                <a:ea typeface="+mj-ea"/>
                <a:cs typeface="+mj-cs"/>
                <a:sym typeface="Gill Sans"/>
              </a:rPr>
              <a:t>B.J. started a research clinic,</a:t>
            </a:r>
          </a:p>
          <a:p>
            <a:pPr lvl="0" algn="ctr" defTabSz="584200">
              <a:defRPr sz="1800"/>
            </a:pPr>
            <a:r>
              <a:rPr sz="4200" dirty="0">
                <a:solidFill>
                  <a:srgbClr val="FFFFFF"/>
                </a:solidFill>
                <a:latin typeface="+mj-lt"/>
                <a:ea typeface="+mj-ea"/>
                <a:cs typeface="+mj-cs"/>
                <a:sym typeface="Gill Sans"/>
              </a:rPr>
              <a:t>directed by Lyle Sherman, D.C.</a:t>
            </a:r>
          </a:p>
          <a:p>
            <a:pPr lvl="0" algn="ctr" defTabSz="584200">
              <a:defRPr sz="1800"/>
            </a:pPr>
            <a:endParaRPr lang="en-US" sz="4200" dirty="0" smtClean="0">
              <a:solidFill>
                <a:srgbClr val="FFFFFF"/>
              </a:solidFill>
              <a:latin typeface="+mj-lt"/>
              <a:ea typeface="+mj-ea"/>
              <a:cs typeface="+mj-cs"/>
              <a:sym typeface="Gill Sans"/>
            </a:endParaRPr>
          </a:p>
          <a:p>
            <a:pPr lvl="0" algn="ctr" defTabSz="584200">
              <a:defRPr sz="1800"/>
            </a:pPr>
            <a:endParaRPr sz="4200" dirty="0">
              <a:solidFill>
                <a:srgbClr val="FFFFFF"/>
              </a:solidFill>
              <a:latin typeface="+mj-lt"/>
              <a:ea typeface="+mj-ea"/>
              <a:cs typeface="+mj-cs"/>
              <a:sym typeface="Gill Sans"/>
            </a:endParaRPr>
          </a:p>
          <a:p>
            <a:pPr lvl="0" algn="ctr" defTabSz="584200">
              <a:defRPr sz="1800"/>
            </a:pPr>
            <a:endParaRPr sz="4200" dirty="0">
              <a:solidFill>
                <a:srgbClr val="FFFFFF"/>
              </a:solidFill>
              <a:latin typeface="+mj-lt"/>
              <a:ea typeface="+mj-ea"/>
              <a:cs typeface="+mj-cs"/>
              <a:sym typeface="Gill Sans"/>
            </a:endParaRPr>
          </a:p>
          <a:p>
            <a:pPr lvl="0" algn="ctr" defTabSz="584200">
              <a:defRPr sz="1800"/>
            </a:pPr>
            <a:r>
              <a:rPr sz="4200" dirty="0">
                <a:solidFill>
                  <a:srgbClr val="FFFFFF"/>
                </a:solidFill>
                <a:latin typeface="+mj-lt"/>
                <a:ea typeface="+mj-ea"/>
                <a:cs typeface="+mj-cs"/>
                <a:sym typeface="Gill Sans"/>
              </a:rPr>
              <a:t>In 1924 he developed the NCM, then</a:t>
            </a:r>
          </a:p>
          <a:p>
            <a:pPr lvl="0" algn="ctr" defTabSz="584200">
              <a:defRPr sz="1800"/>
            </a:pPr>
            <a:r>
              <a:rPr sz="4200" dirty="0">
                <a:solidFill>
                  <a:srgbClr val="FFFFFF"/>
                </a:solidFill>
                <a:latin typeface="+mj-lt"/>
                <a:ea typeface="+mj-ea"/>
                <a:cs typeface="+mj-cs"/>
                <a:sym typeface="Gill Sans"/>
              </a:rPr>
              <a:t>electroencephaloneuromentimographs</a:t>
            </a:r>
          </a:p>
          <a:p>
            <a:pPr lvl="0" algn="ctr" defTabSz="584200">
              <a:defRPr sz="1800"/>
            </a:pPr>
            <a:r>
              <a:rPr sz="4200" dirty="0">
                <a:solidFill>
                  <a:srgbClr val="FFFFFF"/>
                </a:solidFill>
                <a:latin typeface="+mj-lt"/>
                <a:ea typeface="+mj-ea"/>
                <a:cs typeface="+mj-cs"/>
                <a:sym typeface="Gill Sans"/>
              </a:rPr>
              <a:t>and started </a:t>
            </a:r>
            <a:r>
              <a:rPr sz="4200" dirty="0" smtClean="0">
                <a:solidFill>
                  <a:srgbClr val="FFFFFF"/>
                </a:solidFill>
                <a:latin typeface="+mj-lt"/>
                <a:ea typeface="+mj-ea"/>
                <a:cs typeface="+mj-cs"/>
                <a:sym typeface="Gill Sans"/>
              </a:rPr>
              <a:t>researching</a:t>
            </a:r>
            <a:r>
              <a:rPr lang="en-US" sz="4200" dirty="0" smtClean="0">
                <a:solidFill>
                  <a:srgbClr val="FFFFFF"/>
                </a:solidFill>
                <a:latin typeface="+mj-lt"/>
                <a:ea typeface="+mj-ea"/>
                <a:cs typeface="+mj-cs"/>
                <a:sym typeface="Gill Sans"/>
              </a:rPr>
              <a:t> </a:t>
            </a:r>
            <a:r>
              <a:rPr sz="4200" dirty="0" smtClean="0">
                <a:solidFill>
                  <a:srgbClr val="FFFFFF"/>
                </a:solidFill>
                <a:latin typeface="+mj-lt"/>
                <a:ea typeface="+mj-ea"/>
                <a:cs typeface="+mj-cs"/>
                <a:sym typeface="Gill Sans"/>
              </a:rPr>
              <a:t>pattern </a:t>
            </a:r>
            <a:r>
              <a:rPr sz="4200" dirty="0">
                <a:solidFill>
                  <a:srgbClr val="FFFFFF"/>
                </a:solidFill>
                <a:latin typeface="+mj-lt"/>
                <a:ea typeface="+mj-ea"/>
                <a:cs typeface="+mj-cs"/>
                <a:sym typeface="Gill Sans"/>
              </a:rPr>
              <a:t>work, used to </a:t>
            </a:r>
            <a:r>
              <a:rPr sz="4200" dirty="0" smtClean="0">
                <a:solidFill>
                  <a:srgbClr val="FFFFFF"/>
                </a:solidFill>
                <a:latin typeface="+mj-lt"/>
                <a:ea typeface="+mj-ea"/>
                <a:cs typeface="+mj-cs"/>
                <a:sym typeface="Gill Sans"/>
              </a:rPr>
              <a:t>determine </a:t>
            </a:r>
            <a:r>
              <a:rPr sz="4200" dirty="0">
                <a:solidFill>
                  <a:srgbClr val="FFFFFF"/>
                </a:solidFill>
                <a:latin typeface="+mj-lt"/>
                <a:ea typeface="+mj-ea"/>
                <a:cs typeface="+mj-cs"/>
                <a:sym typeface="Gill Sans"/>
              </a:rPr>
              <a:t>when to adjust.</a:t>
            </a:r>
          </a:p>
        </p:txBody>
      </p:sp>
      <p:pic>
        <p:nvPicPr>
          <p:cNvPr id="131" name="Picture9.jpg"/>
          <p:cNvPicPr/>
          <p:nvPr/>
        </p:nvPicPr>
        <p:blipFill>
          <a:blip r:embed="rId4">
            <a:extLst/>
          </a:blip>
          <a:stretch>
            <a:fillRect/>
          </a:stretch>
        </p:blipFill>
        <p:spPr>
          <a:xfrm>
            <a:off x="7518399" y="6971168"/>
            <a:ext cx="3033209" cy="2268081"/>
          </a:xfrm>
          <a:prstGeom prst="rect">
            <a:avLst/>
          </a:prstGeom>
          <a:ln w="12700">
            <a:miter lim="400000"/>
          </a:ln>
        </p:spPr>
      </p:pic>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 name="TYTRON.png"/>
          <p:cNvPicPr/>
          <p:nvPr/>
        </p:nvPicPr>
        <p:blipFill>
          <a:blip r:embed="rId2">
            <a:extLst/>
          </a:blip>
          <a:stretch>
            <a:fillRect/>
          </a:stretch>
        </p:blipFill>
        <p:spPr>
          <a:xfrm>
            <a:off x="355600" y="3194050"/>
            <a:ext cx="12293600" cy="3619500"/>
          </a:xfrm>
          <a:prstGeom prst="rect">
            <a:avLst/>
          </a:prstGeom>
          <a:ln w="12700">
            <a:miter lim="400000"/>
          </a:ln>
        </p:spPr>
      </p:pic>
      <p:sp>
        <p:nvSpPr>
          <p:cNvPr id="134" name="Shape 134"/>
          <p:cNvSpPr/>
          <p:nvPr/>
        </p:nvSpPr>
        <p:spPr>
          <a:xfrm>
            <a:off x="4074666" y="1320800"/>
            <a:ext cx="7158435" cy="5588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3000" b="1">
                <a:solidFill>
                  <a:srgbClr val="FFFFFF"/>
                </a:solidFill>
              </a:defRPr>
            </a:lvl1pPr>
          </a:lstStyle>
          <a:p>
            <a:pPr lvl="0">
              <a:defRPr sz="1800" b="0">
                <a:solidFill>
                  <a:srgbClr val="000000"/>
                </a:solidFill>
              </a:defRPr>
            </a:pPr>
            <a:r>
              <a:rPr sz="3000" b="1">
                <a:solidFill>
                  <a:srgbClr val="FFFFFF"/>
                </a:solidFill>
              </a:rPr>
              <a:t>TYTRON THERMOGRAPHY</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 name="Shape 146"/>
          <p:cNvSpPr/>
          <p:nvPr/>
        </p:nvSpPr>
        <p:spPr>
          <a:xfrm>
            <a:off x="51922" y="996949"/>
            <a:ext cx="12890501" cy="77470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45719" marR="45719" lvl="1" indent="0" algn="ctr" defTabSz="914400">
              <a:defRPr sz="1800"/>
            </a:pPr>
            <a:r>
              <a:rPr sz="3600" b="1">
                <a:solidFill>
                  <a:srgbClr val="FFFFFF"/>
                </a:solidFill>
                <a:uFill>
                  <a:solidFill>
                    <a:srgbClr val="FFFFFF"/>
                  </a:solidFill>
                </a:uFill>
                <a:latin typeface="+mn-lt"/>
                <a:ea typeface="+mn-ea"/>
                <a:cs typeface="+mn-cs"/>
                <a:sym typeface="Times New Roman"/>
              </a:rPr>
              <a:t>All 300 consecutive Meniere’s patients tested positive for upper cervical subluxations.</a:t>
            </a:r>
          </a:p>
          <a:p>
            <a:pPr marL="45719" marR="45719" lvl="1" indent="0" algn="ctr" defTabSz="914400">
              <a:defRPr sz="1800"/>
            </a:pPr>
            <a:endParaRPr sz="2800" b="1">
              <a:solidFill>
                <a:srgbClr val="FFFFFF"/>
              </a:solidFill>
              <a:uFill>
                <a:solidFill>
                  <a:srgbClr val="FFFFFF"/>
                </a:solidFill>
              </a:uFill>
              <a:latin typeface="+mn-lt"/>
              <a:ea typeface="+mn-ea"/>
              <a:cs typeface="+mn-cs"/>
              <a:sym typeface="Times New Roman"/>
            </a:endParaRPr>
          </a:p>
          <a:p>
            <a:pPr marL="45719" marR="45719" lvl="1" indent="0" algn="ctr" defTabSz="914400">
              <a:defRPr sz="1800"/>
            </a:pPr>
            <a:r>
              <a:rPr sz="2800" b="1">
                <a:solidFill>
                  <a:srgbClr val="FFFFFF"/>
                </a:solidFill>
                <a:uFill>
                  <a:solidFill>
                    <a:srgbClr val="FFFFFF"/>
                  </a:solidFill>
                </a:uFill>
                <a:latin typeface="+mn-lt"/>
                <a:ea typeface="+mn-ea"/>
                <a:cs typeface="+mn-cs"/>
                <a:sym typeface="Times New Roman"/>
              </a:rPr>
              <a:t>3 Cervical X-rays taken and analyzed:</a:t>
            </a:r>
          </a:p>
          <a:p>
            <a:pPr marL="45719" marR="45719" lvl="1" indent="0" algn="ctr" defTabSz="914400">
              <a:defRPr sz="1800"/>
            </a:pPr>
            <a:r>
              <a:rPr sz="2800" b="1">
                <a:solidFill>
                  <a:srgbClr val="FFFFFF"/>
                </a:solidFill>
                <a:uFill>
                  <a:solidFill>
                    <a:srgbClr val="FFFFFF"/>
                  </a:solidFill>
                </a:uFill>
                <a:latin typeface="+mn-lt"/>
                <a:ea typeface="+mn-ea"/>
                <a:cs typeface="+mn-cs"/>
                <a:sym typeface="Times New Roman"/>
              </a:rPr>
              <a:t>Lateral, A-P Open Mouth &amp; Nasium.</a:t>
            </a:r>
          </a:p>
          <a:p>
            <a:pPr marL="45719" marR="45719" lvl="1" indent="0" algn="ctr" defTabSz="914400">
              <a:defRPr sz="1800"/>
            </a:pPr>
            <a:endParaRPr sz="2800" b="1">
              <a:solidFill>
                <a:srgbClr val="FFFFFF"/>
              </a:solidFill>
              <a:uFill>
                <a:solidFill>
                  <a:srgbClr val="FFFFFF"/>
                </a:solidFill>
              </a:uFill>
              <a:latin typeface="+mn-lt"/>
              <a:ea typeface="+mn-ea"/>
              <a:cs typeface="+mn-cs"/>
              <a:sym typeface="Times New Roman"/>
            </a:endParaRPr>
          </a:p>
          <a:p>
            <a:pPr marL="45719" marR="45719" lvl="1" indent="0" algn="ctr" defTabSz="914400">
              <a:defRPr sz="1800"/>
            </a:pPr>
            <a:r>
              <a:rPr sz="2800" b="1">
                <a:solidFill>
                  <a:srgbClr val="FFFFFF"/>
                </a:solidFill>
                <a:uFill>
                  <a:solidFill>
                    <a:srgbClr val="FFFFFF"/>
                  </a:solidFill>
                </a:uFill>
                <a:latin typeface="+mn-lt"/>
                <a:ea typeface="+mn-ea"/>
                <a:cs typeface="+mn-cs"/>
                <a:sym typeface="Times New Roman"/>
              </a:rPr>
              <a:t>All 300 film studies showed evidence of upper cervical subluxation and whiplash, although cervical trauma was denied by over 50% of these patients.</a:t>
            </a:r>
          </a:p>
          <a:p>
            <a:pPr marL="45719" marR="45719" lvl="1" indent="0" algn="ctr" defTabSz="914400">
              <a:defRPr sz="1800"/>
            </a:pPr>
            <a:endParaRPr sz="2800" b="1">
              <a:solidFill>
                <a:srgbClr val="FFFFFF"/>
              </a:solidFill>
              <a:uFill>
                <a:solidFill>
                  <a:srgbClr val="FFFFFF"/>
                </a:solidFill>
              </a:uFill>
              <a:latin typeface="+mn-lt"/>
              <a:ea typeface="+mn-ea"/>
              <a:cs typeface="+mn-cs"/>
              <a:sym typeface="Times New Roman"/>
            </a:endParaRPr>
          </a:p>
          <a:p>
            <a:pPr lvl="0" algn="ctr" defTabSz="584200">
              <a:defRPr sz="1800"/>
            </a:pPr>
            <a:r>
              <a:rPr sz="4200">
                <a:solidFill>
                  <a:srgbClr val="FFFFFF"/>
                </a:solidFill>
                <a:latin typeface="+mj-lt"/>
                <a:ea typeface="+mj-ea"/>
                <a:cs typeface="+mj-cs"/>
                <a:sym typeface="Gill Sans"/>
              </a:rPr>
              <a:t>BLAIR ATLAS LISTINGS</a:t>
            </a:r>
          </a:p>
          <a:p>
            <a:pPr lvl="0" algn="ctr" defTabSz="584200">
              <a:defRPr sz="1800"/>
            </a:pPr>
            <a:endParaRPr sz="4200">
              <a:solidFill>
                <a:srgbClr val="FFFFFF"/>
              </a:solidFill>
              <a:latin typeface="+mj-lt"/>
              <a:ea typeface="+mj-ea"/>
              <a:cs typeface="+mj-cs"/>
              <a:sym typeface="Gill Sans"/>
            </a:endParaRPr>
          </a:p>
          <a:p>
            <a:pPr lvl="0" algn="ctr" defTabSz="584200">
              <a:defRPr sz="1800"/>
            </a:pPr>
            <a:r>
              <a:rPr sz="4200">
                <a:solidFill>
                  <a:srgbClr val="FFFFFF"/>
                </a:solidFill>
                <a:latin typeface="+mj-lt"/>
                <a:ea typeface="+mj-ea"/>
                <a:cs typeface="+mj-cs"/>
                <a:sym typeface="Gill Sans"/>
              </a:rPr>
              <a:t>ASR- Anterior and Superior on the Right</a:t>
            </a:r>
          </a:p>
          <a:p>
            <a:pPr lvl="0" algn="ctr" defTabSz="584200">
              <a:defRPr sz="1800"/>
            </a:pPr>
            <a:r>
              <a:rPr sz="4200">
                <a:solidFill>
                  <a:srgbClr val="FFFFFF"/>
                </a:solidFill>
                <a:latin typeface="+mj-lt"/>
                <a:ea typeface="+mj-ea"/>
                <a:cs typeface="+mj-cs"/>
                <a:sym typeface="Gill Sans"/>
              </a:rPr>
              <a:t>ASL- Anterior and Superior on the Left</a:t>
            </a:r>
          </a:p>
          <a:p>
            <a:pPr lvl="0" algn="ctr" defTabSz="584200">
              <a:defRPr sz="1800"/>
            </a:pPr>
            <a:r>
              <a:rPr sz="4200">
                <a:solidFill>
                  <a:srgbClr val="FFFFFF"/>
                </a:solidFill>
                <a:latin typeface="+mj-lt"/>
                <a:ea typeface="+mj-ea"/>
                <a:cs typeface="+mj-cs"/>
                <a:sym typeface="Gill Sans"/>
              </a:rPr>
              <a:t>PIR- Posterior and Inferior on the Right</a:t>
            </a:r>
          </a:p>
          <a:p>
            <a:pPr lvl="0" algn="ctr" defTabSz="584200">
              <a:defRPr sz="1800"/>
            </a:pPr>
            <a:r>
              <a:rPr sz="4200">
                <a:solidFill>
                  <a:srgbClr val="FFFFFF"/>
                </a:solidFill>
                <a:latin typeface="+mj-lt"/>
                <a:ea typeface="+mj-ea"/>
                <a:cs typeface="+mj-cs"/>
                <a:sym typeface="Gill Sans"/>
              </a:rPr>
              <a:t>PIL- Posterior and Inferior on the Left</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 name="Shape 153"/>
          <p:cNvSpPr>
            <a:spLocks noGrp="1"/>
          </p:cNvSpPr>
          <p:nvPr>
            <p:ph type="title"/>
          </p:nvPr>
        </p:nvSpPr>
        <p:spPr>
          <a:xfrm>
            <a:off x="1270000" y="0"/>
            <a:ext cx="10464800" cy="3022600"/>
          </a:xfrm>
          <a:prstGeom prst="rect">
            <a:avLst/>
          </a:prstGeom>
        </p:spPr>
        <p:txBody>
          <a:bodyPr/>
          <a:lstStyle>
            <a:lvl1pPr>
              <a:defRPr sz="6000" b="1">
                <a:solidFill>
                  <a:srgbClr val="FFFFFF"/>
                </a:solidFill>
                <a:uFill>
                  <a:solidFill>
                    <a:srgbClr val="FFFFFF"/>
                  </a:solidFill>
                </a:uFill>
              </a:defRPr>
            </a:lvl1pPr>
          </a:lstStyle>
          <a:p>
            <a:pPr lvl="0">
              <a:defRPr sz="1800" b="0">
                <a:solidFill>
                  <a:srgbClr val="000000"/>
                </a:solidFill>
                <a:uFillTx/>
              </a:defRPr>
            </a:pPr>
            <a:r>
              <a:rPr sz="6000" b="1">
                <a:solidFill>
                  <a:srgbClr val="FFFFFF"/>
                </a:solidFill>
                <a:uFill>
                  <a:solidFill>
                    <a:srgbClr val="FFFFFF"/>
                  </a:solidFill>
                </a:uFill>
              </a:rPr>
              <a:t>Atlas listings for 300 Patients</a:t>
            </a:r>
          </a:p>
        </p:txBody>
      </p:sp>
      <p:sp>
        <p:nvSpPr>
          <p:cNvPr id="154" name="Shape 154"/>
          <p:cNvSpPr>
            <a:spLocks noGrp="1"/>
          </p:cNvSpPr>
          <p:nvPr>
            <p:ph type="body" idx="1"/>
          </p:nvPr>
        </p:nvSpPr>
        <p:spPr>
          <a:xfrm>
            <a:off x="0" y="4394200"/>
            <a:ext cx="13004800" cy="5359400"/>
          </a:xfrm>
          <a:prstGeom prst="rect">
            <a:avLst/>
          </a:prstGeom>
        </p:spPr>
        <p:txBody>
          <a:bodyPr/>
          <a:lstStyle/>
          <a:p>
            <a:pPr lvl="0">
              <a:defRPr sz="1800">
                <a:uFillTx/>
              </a:defRPr>
            </a:pPr>
            <a:r>
              <a:rPr sz="3400" b="1">
                <a:solidFill>
                  <a:srgbClr val="FFFFFF"/>
                </a:solidFill>
                <a:uFill>
                  <a:solidFill>
                    <a:srgbClr val="FFFFFF"/>
                  </a:solidFill>
                </a:uFill>
              </a:rPr>
              <a:t> </a:t>
            </a:r>
            <a:r>
              <a:rPr sz="3000" b="1">
                <a:solidFill>
                  <a:srgbClr val="FFFFFF"/>
                </a:solidFill>
                <a:uFill>
                  <a:solidFill>
                    <a:srgbClr val="FFFFFF"/>
                  </a:solidFill>
                </a:uFill>
              </a:rPr>
              <a:t>0-            Anterior and Superior on opposite side of involved ear</a:t>
            </a:r>
          </a:p>
          <a:p>
            <a:pPr lvl="0">
              <a:defRPr sz="1800">
                <a:uFillTx/>
              </a:defRPr>
            </a:pPr>
            <a:endParaRPr sz="3000" b="1">
              <a:solidFill>
                <a:srgbClr val="FFFFFF"/>
              </a:solidFill>
              <a:uFill>
                <a:solidFill>
                  <a:srgbClr val="FFFFFF"/>
                </a:solidFill>
              </a:uFill>
            </a:endParaRPr>
          </a:p>
          <a:p>
            <a:pPr lvl="0">
              <a:defRPr sz="1800">
                <a:uFillTx/>
              </a:defRPr>
            </a:pPr>
            <a:r>
              <a:rPr sz="3000" b="1">
                <a:solidFill>
                  <a:srgbClr val="FFFFFF"/>
                </a:solidFill>
                <a:uFill>
                  <a:solidFill>
                    <a:srgbClr val="FFFFFF"/>
                  </a:solidFill>
                </a:uFill>
              </a:rPr>
              <a:t>18-             Anterior and Superior on the side of the involved ear</a:t>
            </a:r>
          </a:p>
          <a:p>
            <a:pPr lvl="0">
              <a:defRPr sz="1800">
                <a:uFillTx/>
              </a:defRPr>
            </a:pPr>
            <a:endParaRPr sz="3000" b="1">
              <a:solidFill>
                <a:srgbClr val="FFFFFF"/>
              </a:solidFill>
              <a:uFill>
                <a:solidFill>
                  <a:srgbClr val="FFFFFF"/>
                </a:solidFill>
              </a:uFill>
            </a:endParaRPr>
          </a:p>
          <a:p>
            <a:pPr lvl="0">
              <a:defRPr sz="1800">
                <a:uFillTx/>
              </a:defRPr>
            </a:pPr>
            <a:r>
              <a:rPr sz="3000" b="1">
                <a:solidFill>
                  <a:srgbClr val="FFFFFF"/>
                </a:solidFill>
                <a:uFill>
                  <a:solidFill>
                    <a:srgbClr val="FFFFFF"/>
                  </a:solidFill>
                </a:uFill>
              </a:rPr>
              <a:t>12-              Posterior and Inferior on the side of the involved ear</a:t>
            </a:r>
          </a:p>
          <a:p>
            <a:pPr lvl="0">
              <a:defRPr sz="1800">
                <a:uFillTx/>
              </a:defRPr>
            </a:pPr>
            <a:endParaRPr sz="3000" b="1">
              <a:solidFill>
                <a:srgbClr val="FFFFFF"/>
              </a:solidFill>
              <a:uFill>
                <a:solidFill>
                  <a:srgbClr val="FFFFFF"/>
                </a:solidFill>
              </a:uFill>
            </a:endParaRPr>
          </a:p>
          <a:p>
            <a:pPr lvl="0">
              <a:defRPr sz="1800">
                <a:uFillTx/>
              </a:defRPr>
            </a:pPr>
            <a:r>
              <a:rPr sz="3000" b="1">
                <a:solidFill>
                  <a:srgbClr val="FFFFFF"/>
                </a:solidFill>
                <a:uFill>
                  <a:solidFill>
                    <a:srgbClr val="FFFFFF"/>
                  </a:solidFill>
                </a:uFill>
              </a:rPr>
              <a:t>270- Posterior and Inferior on the opposite side of the involved ear</a:t>
            </a:r>
          </a:p>
        </p:txBody>
      </p:sp>
    </p:spTree>
  </p:cSld>
  <p:clrMapOvr>
    <a:masterClrMapping/>
  </p:clrMapOvr>
  <p:transition xmlns:p14="http://schemas.microsoft.com/office/powerpoint/2010/main" spd="slow">
    <p:fade thruBlk="1"/>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 name="Shape 156"/>
          <p:cNvSpPr>
            <a:spLocks noGrp="1"/>
          </p:cNvSpPr>
          <p:nvPr>
            <p:ph type="title"/>
          </p:nvPr>
        </p:nvSpPr>
        <p:spPr>
          <a:xfrm>
            <a:off x="839539" y="0"/>
            <a:ext cx="11089681" cy="2496344"/>
          </a:xfrm>
          <a:prstGeom prst="rect">
            <a:avLst/>
          </a:prstGeom>
        </p:spPr>
        <p:txBody>
          <a:bodyPr/>
          <a:lstStyle>
            <a:lvl1pPr>
              <a:defRPr sz="6000" b="1">
                <a:solidFill>
                  <a:srgbClr val="FFFFFF"/>
                </a:solidFill>
              </a:defRPr>
            </a:lvl1pPr>
          </a:lstStyle>
          <a:p>
            <a:pPr lvl="0">
              <a:defRPr sz="1800" b="0">
                <a:solidFill>
                  <a:srgbClr val="000000"/>
                </a:solidFill>
                <a:uFillTx/>
              </a:defRPr>
            </a:pPr>
            <a:r>
              <a:rPr sz="6000" b="1">
                <a:solidFill>
                  <a:srgbClr val="FFFFFF"/>
                </a:solidFill>
                <a:uFill>
                  <a:solidFill/>
                </a:uFill>
              </a:rPr>
              <a:t>X-Rays Show Us How to Adjust</a:t>
            </a:r>
          </a:p>
        </p:txBody>
      </p:sp>
      <p:sp>
        <p:nvSpPr>
          <p:cNvPr id="157" name="Shape 157"/>
          <p:cNvSpPr>
            <a:spLocks noGrp="1"/>
          </p:cNvSpPr>
          <p:nvPr>
            <p:ph type="body" idx="1"/>
          </p:nvPr>
        </p:nvSpPr>
        <p:spPr>
          <a:xfrm>
            <a:off x="1270000" y="2734171"/>
            <a:ext cx="10464800" cy="7019429"/>
          </a:xfrm>
          <a:prstGeom prst="rect">
            <a:avLst/>
          </a:prstGeom>
        </p:spPr>
        <p:txBody>
          <a:bodyPr/>
          <a:lstStyle/>
          <a:p>
            <a:pPr lvl="0">
              <a:defRPr sz="1800">
                <a:uFillTx/>
              </a:defRPr>
            </a:pPr>
            <a:endParaRPr sz="3400" b="1">
              <a:solidFill>
                <a:srgbClr val="FFFFFF"/>
              </a:solidFill>
              <a:uFill>
                <a:solidFill/>
              </a:uFill>
            </a:endParaRPr>
          </a:p>
          <a:p>
            <a:pPr lvl="0">
              <a:defRPr sz="1800">
                <a:uFillTx/>
              </a:defRPr>
            </a:pPr>
            <a:endParaRPr sz="3400" b="1">
              <a:solidFill>
                <a:srgbClr val="FFFFFF"/>
              </a:solidFill>
              <a:uFill>
                <a:solidFill/>
              </a:uFill>
            </a:endParaRPr>
          </a:p>
          <a:p>
            <a:pPr lvl="0">
              <a:defRPr sz="1800">
                <a:uFillTx/>
              </a:defRPr>
            </a:pPr>
            <a:r>
              <a:rPr sz="3400" b="1" u="sng">
                <a:solidFill>
                  <a:srgbClr val="FFFFFF"/>
                </a:solidFill>
                <a:uFill>
                  <a:solidFill/>
                </a:uFill>
              </a:rPr>
              <a:t>Pattern Work</a:t>
            </a:r>
            <a:r>
              <a:rPr sz="3400" b="1">
                <a:solidFill>
                  <a:srgbClr val="FFFFFF"/>
                </a:solidFill>
                <a:uFill>
                  <a:solidFill/>
                </a:uFill>
              </a:rPr>
              <a:t> Tells us When and Where to Adjust</a:t>
            </a:r>
          </a:p>
          <a:p>
            <a:pPr lvl="0">
              <a:defRPr sz="1800">
                <a:uFillTx/>
              </a:defRPr>
            </a:pPr>
            <a:endParaRPr sz="3400" b="1">
              <a:solidFill>
                <a:srgbClr val="FFFFFF"/>
              </a:solidFill>
              <a:uFill>
                <a:solidFill/>
              </a:uFill>
            </a:endParaRPr>
          </a:p>
          <a:p>
            <a:pPr lvl="0">
              <a:defRPr sz="1800">
                <a:uFillTx/>
              </a:defRPr>
            </a:pPr>
            <a:r>
              <a:rPr sz="3400" b="1">
                <a:solidFill>
                  <a:srgbClr val="FFFFFF"/>
                </a:solidFill>
                <a:uFill>
                  <a:solidFill/>
                </a:uFill>
              </a:rPr>
              <a:t>(Specific Chiropractors do Not Adjust on Every Visit)</a:t>
            </a:r>
          </a:p>
          <a:p>
            <a:pPr lvl="0">
              <a:defRPr sz="1800">
                <a:uFillTx/>
              </a:defRPr>
            </a:pPr>
            <a:endParaRPr sz="3400" b="1">
              <a:solidFill>
                <a:srgbClr val="FFFFFF"/>
              </a:solidFill>
              <a:uFill>
                <a:solidFill/>
              </a:uFill>
            </a:endParaRPr>
          </a:p>
          <a:p>
            <a:pPr lvl="0">
              <a:defRPr sz="1800">
                <a:uFillTx/>
              </a:defRPr>
            </a:pPr>
            <a:r>
              <a:rPr sz="3400" b="1">
                <a:solidFill>
                  <a:srgbClr val="FFFFFF"/>
                </a:solidFill>
                <a:uFill>
                  <a:solidFill/>
                </a:uFill>
              </a:rPr>
              <a:t>Pattern Determined by:</a:t>
            </a:r>
          </a:p>
          <a:p>
            <a:pPr lvl="0">
              <a:defRPr sz="1800">
                <a:uFillTx/>
              </a:defRPr>
            </a:pPr>
            <a:endParaRPr sz="3400" b="1">
              <a:solidFill>
                <a:srgbClr val="FFFFFF"/>
              </a:solidFill>
              <a:uFill>
                <a:solidFill/>
              </a:uFill>
            </a:endParaRPr>
          </a:p>
          <a:p>
            <a:pPr lvl="0">
              <a:defRPr sz="1800">
                <a:uFillTx/>
              </a:defRPr>
            </a:pPr>
            <a:r>
              <a:rPr sz="3400" b="1">
                <a:solidFill>
                  <a:srgbClr val="FFFFFF"/>
                </a:solidFill>
                <a:uFill>
                  <a:solidFill/>
                </a:uFill>
              </a:rPr>
              <a:t>Thermography</a:t>
            </a:r>
          </a:p>
          <a:p>
            <a:pPr lvl="0">
              <a:defRPr sz="1800">
                <a:uFillTx/>
              </a:defRPr>
            </a:pPr>
            <a:endParaRPr sz="3400" b="1">
              <a:solidFill>
                <a:srgbClr val="FFFFFF"/>
              </a:solidFill>
              <a:uFill>
                <a:solidFill/>
              </a:uFill>
            </a:endParaRPr>
          </a:p>
          <a:p>
            <a:pPr lvl="0">
              <a:defRPr sz="1800">
                <a:uFillTx/>
              </a:defRPr>
            </a:pPr>
            <a:r>
              <a:rPr sz="3400" b="1">
                <a:solidFill>
                  <a:srgbClr val="FFFFFF"/>
                </a:solidFill>
                <a:uFill>
                  <a:solidFill/>
                </a:uFill>
              </a:rPr>
              <a:t>Detailed Relative Leg Length Inequality Tests</a:t>
            </a:r>
          </a:p>
        </p:txBody>
      </p:sp>
    </p:spTree>
  </p:cSld>
  <p:clrMapOvr>
    <a:masterClrMapping/>
  </p:clrMapOvr>
  <p:transition xmlns:p14="http://schemas.microsoft.com/office/powerpoint/2010/main" spd="slow">
    <p:fade thruBlk="1"/>
  </p:transition>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 name="Shape 197"/>
          <p:cNvSpPr>
            <a:spLocks noGrp="1"/>
          </p:cNvSpPr>
          <p:nvPr>
            <p:ph type="title"/>
          </p:nvPr>
        </p:nvSpPr>
        <p:spPr>
          <a:xfrm>
            <a:off x="1435100" y="0"/>
            <a:ext cx="10464800" cy="3581400"/>
          </a:xfrm>
          <a:prstGeom prst="rect">
            <a:avLst/>
          </a:prstGeom>
        </p:spPr>
        <p:txBody>
          <a:bodyPr/>
          <a:lstStyle>
            <a:lvl1pPr>
              <a:defRPr b="1">
                <a:solidFill>
                  <a:srgbClr val="FFFFFF"/>
                </a:solidFill>
                <a:uFill>
                  <a:solidFill>
                    <a:srgbClr val="FFFFFF"/>
                  </a:solidFill>
                </a:uFill>
              </a:defRPr>
            </a:lvl1pPr>
          </a:lstStyle>
          <a:p>
            <a:pPr lvl="0">
              <a:defRPr sz="1800" b="0">
                <a:solidFill>
                  <a:srgbClr val="000000"/>
                </a:solidFill>
                <a:uFillTx/>
              </a:defRPr>
            </a:pPr>
            <a:r>
              <a:rPr sz="8000" b="1">
                <a:solidFill>
                  <a:srgbClr val="FFFFFF"/>
                </a:solidFill>
                <a:uFill>
                  <a:solidFill>
                    <a:srgbClr val="FFFFFF"/>
                  </a:solidFill>
                </a:uFill>
              </a:rPr>
              <a:t>Levels of Cervical Involvement</a:t>
            </a:r>
          </a:p>
        </p:txBody>
      </p:sp>
      <p:sp>
        <p:nvSpPr>
          <p:cNvPr id="198" name="Shape 198"/>
          <p:cNvSpPr>
            <a:spLocks noGrp="1"/>
          </p:cNvSpPr>
          <p:nvPr>
            <p:ph type="body" idx="1"/>
          </p:nvPr>
        </p:nvSpPr>
        <p:spPr>
          <a:xfrm>
            <a:off x="1231900" y="4000500"/>
            <a:ext cx="5130800" cy="4597400"/>
          </a:xfrm>
          <a:prstGeom prst="rect">
            <a:avLst/>
          </a:prstGeom>
        </p:spPr>
        <p:txBody>
          <a:bodyPr/>
          <a:lstStyle/>
          <a:p>
            <a:pPr lvl="0">
              <a:lnSpc>
                <a:spcPct val="80000"/>
              </a:lnSpc>
              <a:defRPr sz="1800">
                <a:uFillTx/>
              </a:defRPr>
            </a:pPr>
            <a:r>
              <a:rPr sz="3000" b="1" u="sng">
                <a:solidFill>
                  <a:srgbClr val="FFFFFF"/>
                </a:solidFill>
                <a:uFill>
                  <a:solidFill>
                    <a:srgbClr val="FFFFFF"/>
                  </a:solidFill>
                </a:uFill>
              </a:rPr>
              <a:t>Upper Cervicals</a:t>
            </a:r>
          </a:p>
          <a:p>
            <a:pPr lvl="0">
              <a:lnSpc>
                <a:spcPct val="80000"/>
              </a:lnSpc>
              <a:defRPr sz="1800">
                <a:uFillTx/>
              </a:defRPr>
            </a:pPr>
            <a:endParaRPr sz="3000" b="1" u="sng">
              <a:solidFill>
                <a:srgbClr val="FFFFFF"/>
              </a:solidFill>
              <a:uFill>
                <a:solidFill>
                  <a:srgbClr val="FFFFFF"/>
                </a:solidFill>
              </a:uFill>
            </a:endParaRPr>
          </a:p>
          <a:p>
            <a:pPr lvl="0" algn="l">
              <a:lnSpc>
                <a:spcPct val="80000"/>
              </a:lnSpc>
              <a:defRPr sz="1800">
                <a:uFillTx/>
              </a:defRPr>
            </a:pPr>
            <a:r>
              <a:rPr sz="3000" b="1">
                <a:solidFill>
                  <a:srgbClr val="FFFFFF"/>
                </a:solidFill>
                <a:uFill>
                  <a:solidFill>
                    <a:srgbClr val="FFFFFF"/>
                  </a:solidFill>
                </a:uFill>
              </a:rPr>
              <a:t>When atlas is the major subluxation, vertigo with vomiting are the major symptoms.</a:t>
            </a:r>
          </a:p>
          <a:p>
            <a:pPr lvl="0" algn="l">
              <a:lnSpc>
                <a:spcPct val="80000"/>
              </a:lnSpc>
              <a:defRPr sz="1800">
                <a:uFillTx/>
              </a:defRPr>
            </a:pPr>
            <a:endParaRPr sz="3000" b="1">
              <a:solidFill>
                <a:srgbClr val="FFFFFF"/>
              </a:solidFill>
              <a:uFill>
                <a:solidFill>
                  <a:srgbClr val="FFFFFF"/>
                </a:solidFill>
              </a:uFill>
            </a:endParaRPr>
          </a:p>
          <a:p>
            <a:pPr lvl="0" algn="l">
              <a:lnSpc>
                <a:spcPct val="80000"/>
              </a:lnSpc>
              <a:defRPr sz="1800">
                <a:uFillTx/>
              </a:defRPr>
            </a:pPr>
            <a:r>
              <a:rPr sz="3000" b="1">
                <a:solidFill>
                  <a:srgbClr val="FFFFFF"/>
                </a:solidFill>
                <a:uFill>
                  <a:solidFill>
                    <a:srgbClr val="FFFFFF"/>
                  </a:solidFill>
                </a:uFill>
              </a:rPr>
              <a:t>When axis is the major subluxation, hearing loss, ear fullness and tinnitus are the major symptoms.</a:t>
            </a:r>
          </a:p>
        </p:txBody>
      </p:sp>
      <p:sp>
        <p:nvSpPr>
          <p:cNvPr id="199" name="Shape 199"/>
          <p:cNvSpPr/>
          <p:nvPr/>
        </p:nvSpPr>
        <p:spPr>
          <a:xfrm>
            <a:off x="6604000" y="4000500"/>
            <a:ext cx="5575300" cy="3902386"/>
          </a:xfrm>
          <a:prstGeom prst="rect">
            <a:avLst/>
          </a:prstGeom>
          <a:ln w="12700">
            <a:miter lim="400000"/>
          </a:ln>
          <a:extLst>
            <a:ext uri="{C572A759-6A51-4108-AA02-DFA0A04FC94B}">
              <ma14:wrappingTextBoxFlag xmlns:ma14="http://schemas.microsoft.com/office/mac/drawingml/2011/main" val="1"/>
            </a:ext>
          </a:extLst>
        </p:spPr>
        <p:txBody>
          <a:bodyPr lIns="0" tIns="0" rIns="0" bIns="0">
            <a:spAutoFit/>
          </a:bodyPr>
          <a:lstStyle/>
          <a:p>
            <a:pPr marL="58521" marR="58521" lvl="0" algn="ctr" defTabSz="1168400">
              <a:lnSpc>
                <a:spcPct val="80000"/>
              </a:lnSpc>
              <a:buClr>
                <a:srgbClr val="FFFFFF"/>
              </a:buClr>
              <a:buFont typeface="Times New Roman"/>
              <a:defRPr sz="1800"/>
            </a:pPr>
            <a:r>
              <a:rPr sz="3000" b="1" u="sng">
                <a:solidFill>
                  <a:srgbClr val="FFFFFF"/>
                </a:solidFill>
                <a:uFill>
                  <a:solidFill>
                    <a:srgbClr val="FFFFFF"/>
                  </a:solidFill>
                </a:uFill>
                <a:latin typeface="+mn-lt"/>
                <a:ea typeface="+mn-ea"/>
                <a:cs typeface="+mn-cs"/>
                <a:sym typeface="Times New Roman"/>
              </a:rPr>
              <a:t>Pairs of Subluxations</a:t>
            </a:r>
          </a:p>
          <a:p>
            <a:pPr marL="58521" marR="58521" lvl="0" algn="ctr" defTabSz="1168400">
              <a:lnSpc>
                <a:spcPct val="80000"/>
              </a:lnSpc>
              <a:buClr>
                <a:srgbClr val="FFFFFF"/>
              </a:buClr>
              <a:buFont typeface="Times New Roman"/>
              <a:defRPr sz="1800"/>
            </a:pPr>
            <a:endParaRPr sz="3000" b="1" u="sng">
              <a:solidFill>
                <a:srgbClr val="FFFFFF"/>
              </a:solidFill>
              <a:uFill>
                <a:solidFill>
                  <a:srgbClr val="FFFFFF"/>
                </a:solidFill>
              </a:uFill>
              <a:latin typeface="+mn-lt"/>
              <a:ea typeface="+mn-ea"/>
              <a:cs typeface="+mn-cs"/>
              <a:sym typeface="Times New Roman"/>
            </a:endParaRPr>
          </a:p>
          <a:p>
            <a:pPr marL="58521" marR="58521" lvl="0" defTabSz="1168400">
              <a:lnSpc>
                <a:spcPct val="80000"/>
              </a:lnSpc>
              <a:buClr>
                <a:srgbClr val="FFFFFF"/>
              </a:buClr>
              <a:buFont typeface="Times New Roman"/>
              <a:defRPr sz="1800"/>
            </a:pPr>
            <a:r>
              <a:rPr sz="3000" b="1">
                <a:solidFill>
                  <a:srgbClr val="FFFFFF"/>
                </a:solidFill>
                <a:uFill>
                  <a:solidFill>
                    <a:srgbClr val="FFFFFF"/>
                  </a:solidFill>
                </a:uFill>
                <a:latin typeface="+mn-lt"/>
                <a:ea typeface="+mn-ea"/>
                <a:cs typeface="+mn-cs"/>
                <a:sym typeface="Times New Roman"/>
              </a:rPr>
              <a:t>Atlas and C5 most common</a:t>
            </a:r>
          </a:p>
          <a:p>
            <a:pPr marL="58521" marR="58521" lvl="0" algn="ctr" defTabSz="1168400">
              <a:lnSpc>
                <a:spcPct val="80000"/>
              </a:lnSpc>
              <a:buClr>
                <a:srgbClr val="FFFFFF"/>
              </a:buClr>
              <a:buFont typeface="Times New Roman"/>
              <a:defRPr sz="1800"/>
            </a:pPr>
            <a:endParaRPr sz="3000" b="1">
              <a:solidFill>
                <a:srgbClr val="FFFFFF"/>
              </a:solidFill>
              <a:uFill>
                <a:solidFill>
                  <a:srgbClr val="FFFFFF"/>
                </a:solidFill>
              </a:uFill>
              <a:latin typeface="+mn-lt"/>
              <a:ea typeface="+mn-ea"/>
              <a:cs typeface="+mn-cs"/>
              <a:sym typeface="Times New Roman"/>
            </a:endParaRPr>
          </a:p>
          <a:p>
            <a:pPr marL="58521" marR="58521" lvl="0" defTabSz="1168400">
              <a:lnSpc>
                <a:spcPct val="80000"/>
              </a:lnSpc>
              <a:buClr>
                <a:srgbClr val="FFFFFF"/>
              </a:buClr>
              <a:buFont typeface="Times New Roman"/>
              <a:defRPr sz="1800"/>
            </a:pPr>
            <a:r>
              <a:rPr sz="3000" b="1">
                <a:solidFill>
                  <a:srgbClr val="FFFFFF"/>
                </a:solidFill>
                <a:uFill>
                  <a:solidFill>
                    <a:srgbClr val="FFFFFF"/>
                  </a:solidFill>
                </a:uFill>
                <a:latin typeface="+mn-lt"/>
                <a:ea typeface="+mn-ea"/>
                <a:cs typeface="+mn-cs"/>
                <a:sym typeface="Times New Roman"/>
              </a:rPr>
              <a:t>Axis and C6 next most common</a:t>
            </a:r>
          </a:p>
          <a:p>
            <a:pPr marL="58521" marR="58521" lvl="0" defTabSz="1168400">
              <a:lnSpc>
                <a:spcPct val="80000"/>
              </a:lnSpc>
              <a:buClr>
                <a:srgbClr val="FFFFFF"/>
              </a:buClr>
              <a:buFont typeface="Times New Roman"/>
              <a:defRPr sz="1800"/>
            </a:pPr>
            <a:endParaRPr sz="3000" b="1">
              <a:solidFill>
                <a:srgbClr val="FFFFFF"/>
              </a:solidFill>
              <a:uFill>
                <a:solidFill>
                  <a:srgbClr val="FFFFFF"/>
                </a:solidFill>
              </a:uFill>
              <a:latin typeface="+mn-lt"/>
              <a:ea typeface="+mn-ea"/>
              <a:cs typeface="+mn-cs"/>
              <a:sym typeface="Times New Roman"/>
            </a:endParaRPr>
          </a:p>
          <a:p>
            <a:pPr marL="58521" marR="58521" lvl="0" defTabSz="1168400">
              <a:lnSpc>
                <a:spcPct val="80000"/>
              </a:lnSpc>
              <a:buClr>
                <a:srgbClr val="FFFFFF"/>
              </a:buClr>
              <a:buFont typeface="Times New Roman"/>
              <a:defRPr sz="1800"/>
            </a:pPr>
            <a:r>
              <a:rPr sz="3000" b="1">
                <a:solidFill>
                  <a:srgbClr val="FFFFFF"/>
                </a:solidFill>
                <a:uFill>
                  <a:solidFill>
                    <a:srgbClr val="FFFFFF"/>
                  </a:solidFill>
                </a:uFill>
                <a:latin typeface="+mn-lt"/>
                <a:ea typeface="+mn-ea"/>
                <a:cs typeface="+mn-cs"/>
                <a:sym typeface="Times New Roman"/>
              </a:rPr>
              <a:t>Both pairs are the next most common:</a:t>
            </a:r>
          </a:p>
          <a:p>
            <a:pPr marL="58521" marR="58521" lvl="0" defTabSz="1168400">
              <a:lnSpc>
                <a:spcPct val="80000"/>
              </a:lnSpc>
              <a:buClr>
                <a:srgbClr val="FFFFFF"/>
              </a:buClr>
              <a:buFont typeface="Times New Roman"/>
              <a:defRPr sz="1800"/>
            </a:pPr>
            <a:r>
              <a:rPr sz="3000" b="1">
                <a:solidFill>
                  <a:srgbClr val="FFFFFF"/>
                </a:solidFill>
                <a:uFill>
                  <a:solidFill>
                    <a:srgbClr val="FFFFFF"/>
                  </a:solidFill>
                </a:uFill>
                <a:latin typeface="+mn-lt"/>
                <a:ea typeface="+mn-ea"/>
                <a:cs typeface="+mn-cs"/>
                <a:sym typeface="Times New Roman"/>
              </a:rPr>
              <a:t>these patients typically can not drive or work. They rarely leave their homes.</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1" name="adjust.jpg"/>
          <p:cNvPicPr/>
          <p:nvPr/>
        </p:nvPicPr>
        <p:blipFill>
          <a:blip r:embed="rId2">
            <a:extLst/>
          </a:blip>
          <a:stretch>
            <a:fillRect/>
          </a:stretch>
        </p:blipFill>
        <p:spPr>
          <a:xfrm>
            <a:off x="2946400" y="3746500"/>
            <a:ext cx="7112000" cy="2273300"/>
          </a:xfrm>
          <a:prstGeom prst="rect">
            <a:avLst/>
          </a:prstGeom>
          <a:ln w="12700">
            <a:miter lim="400000"/>
          </a:ln>
        </p:spPr>
      </p:pic>
      <p:sp>
        <p:nvSpPr>
          <p:cNvPr id="202" name="Shape 202"/>
          <p:cNvSpPr/>
          <p:nvPr/>
        </p:nvSpPr>
        <p:spPr>
          <a:xfrm>
            <a:off x="5016406" y="2038350"/>
            <a:ext cx="3543525" cy="6477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3600" b="1">
                <a:solidFill>
                  <a:srgbClr val="FFFFFF"/>
                </a:solidFill>
              </a:defRPr>
            </a:lvl1pPr>
          </a:lstStyle>
          <a:p>
            <a:pPr lvl="0">
              <a:defRPr sz="1800" b="0">
                <a:solidFill>
                  <a:srgbClr val="000000"/>
                </a:solidFill>
              </a:defRPr>
            </a:pPr>
            <a:r>
              <a:rPr sz="3600" b="1">
                <a:solidFill>
                  <a:srgbClr val="FFFFFF"/>
                </a:solidFill>
              </a:rPr>
              <a:t>ADJUSTMENTS</a:t>
            </a:r>
          </a:p>
        </p:txBody>
      </p:sp>
      <p:sp>
        <p:nvSpPr>
          <p:cNvPr id="203" name="Shape 203"/>
          <p:cNvSpPr/>
          <p:nvPr/>
        </p:nvSpPr>
        <p:spPr>
          <a:xfrm>
            <a:off x="2986782" y="6648449"/>
            <a:ext cx="8430667" cy="4699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a:defRPr sz="2400" b="1">
                <a:solidFill>
                  <a:srgbClr val="FFFFFF"/>
                </a:solidFill>
              </a:defRPr>
            </a:lvl1pPr>
          </a:lstStyle>
          <a:p>
            <a:pPr lvl="0">
              <a:defRPr sz="1800" b="0">
                <a:solidFill>
                  <a:srgbClr val="000000"/>
                </a:solidFill>
              </a:defRPr>
            </a:pPr>
            <a:r>
              <a:rPr sz="2400" b="1">
                <a:solidFill>
                  <a:srgbClr val="FFFFFF"/>
                </a:solidFill>
              </a:rPr>
              <a:t>      Upper Cervicals               Lower Cervicals</a:t>
            </a:r>
          </a:p>
        </p:txBody>
      </p:sp>
    </p:spTree>
  </p:cSld>
  <p:clrMapOvr>
    <a:masterClrMapping/>
  </p:clrMapOvr>
  <p:transition xmlns:p14="http://schemas.microsoft.com/office/powerpoint/2010/main" spd="slow">
    <p:fade thruBlk="1"/>
  </p:transitio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Shape 62"/>
          <p:cNvSpPr/>
          <p:nvPr/>
        </p:nvSpPr>
        <p:spPr>
          <a:xfrm>
            <a:off x="175567" y="644584"/>
            <a:ext cx="12653666" cy="231858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lvl="0" algn="ctr">
              <a:defRPr sz="1800"/>
            </a:pPr>
            <a:r>
              <a:rPr sz="7200" b="1" dirty="0">
                <a:solidFill>
                  <a:srgbClr val="FFFFFF"/>
                </a:solidFill>
              </a:rPr>
              <a:t>Meniere’s:</a:t>
            </a:r>
          </a:p>
          <a:p>
            <a:pPr lvl="0" algn="ctr">
              <a:defRPr sz="1800"/>
            </a:pPr>
            <a:r>
              <a:rPr lang="en-US" sz="7200" b="1" dirty="0" smtClean="0">
                <a:solidFill>
                  <a:srgbClr val="FFFFFF"/>
                </a:solidFill>
              </a:rPr>
              <a:t>A </a:t>
            </a:r>
            <a:r>
              <a:rPr sz="7200" b="1" dirty="0" smtClean="0">
                <a:solidFill>
                  <a:srgbClr val="FFFFFF"/>
                </a:solidFill>
              </a:rPr>
              <a:t>Disease </a:t>
            </a:r>
            <a:r>
              <a:rPr sz="7200" b="1" dirty="0">
                <a:solidFill>
                  <a:srgbClr val="FFFFFF"/>
                </a:solidFill>
              </a:rPr>
              <a:t>or </a:t>
            </a:r>
            <a:r>
              <a:rPr lang="en-US" sz="7200" b="1" dirty="0" smtClean="0">
                <a:solidFill>
                  <a:srgbClr val="FFFFFF"/>
                </a:solidFill>
              </a:rPr>
              <a:t>a </a:t>
            </a:r>
            <a:r>
              <a:rPr sz="7200" b="1" dirty="0" smtClean="0">
                <a:solidFill>
                  <a:srgbClr val="FFFFFF"/>
                </a:solidFill>
              </a:rPr>
              <a:t>Syndrome</a:t>
            </a:r>
            <a:r>
              <a:rPr sz="7200" b="1" dirty="0">
                <a:solidFill>
                  <a:srgbClr val="FFFFFF"/>
                </a:solidFill>
              </a:rPr>
              <a:t>?</a:t>
            </a:r>
          </a:p>
        </p:txBody>
      </p:sp>
      <p:pic>
        <p:nvPicPr>
          <p:cNvPr id="63" name="UCSC.jpg"/>
          <p:cNvPicPr/>
          <p:nvPr/>
        </p:nvPicPr>
        <p:blipFill>
          <a:blip r:embed="rId2">
            <a:extLst/>
          </a:blip>
          <a:stretch>
            <a:fillRect/>
          </a:stretch>
        </p:blipFill>
        <p:spPr>
          <a:xfrm>
            <a:off x="4676647" y="2957147"/>
            <a:ext cx="3651505" cy="3651504"/>
          </a:xfrm>
          <a:prstGeom prst="rect">
            <a:avLst/>
          </a:prstGeom>
          <a:ln w="12700">
            <a:miter lim="400000"/>
          </a:ln>
        </p:spPr>
      </p:pic>
      <p:sp>
        <p:nvSpPr>
          <p:cNvPr id="64" name="Shape 64"/>
          <p:cNvSpPr/>
          <p:nvPr/>
        </p:nvSpPr>
        <p:spPr>
          <a:xfrm>
            <a:off x="536967" y="6608651"/>
            <a:ext cx="11510989" cy="219547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marL="208076" marR="210677" algn="ctr" defTabSz="1168400">
              <a:defRPr sz="6800" b="1">
                <a:solidFill>
                  <a:srgbClr val="FFFFFF"/>
                </a:solidFill>
                <a:uFill>
                  <a:solidFill>
                    <a:srgbClr val="FFFFFF"/>
                  </a:solidFill>
                </a:uFill>
                <a:latin typeface="+mn-lt"/>
                <a:ea typeface="+mn-ea"/>
                <a:cs typeface="+mn-cs"/>
                <a:sym typeface="Times New Roman"/>
              </a:defRPr>
            </a:lvl1pPr>
          </a:lstStyle>
          <a:p>
            <a:pPr lvl="0">
              <a:defRPr sz="1800" b="0">
                <a:solidFill>
                  <a:srgbClr val="000000"/>
                </a:solidFill>
                <a:uFillTx/>
              </a:defRPr>
            </a:pPr>
            <a:r>
              <a:rPr sz="6800" b="1" dirty="0" smtClean="0">
                <a:solidFill>
                  <a:srgbClr val="FFFFFF"/>
                </a:solidFill>
                <a:uFill>
                  <a:solidFill>
                    <a:srgbClr val="FFFFFF"/>
                  </a:solidFill>
                </a:uFill>
              </a:rPr>
              <a:t> </a:t>
            </a:r>
            <a:r>
              <a:rPr lang="en-US" sz="6800" b="1" dirty="0" smtClean="0">
                <a:solidFill>
                  <a:srgbClr val="FFFFFF"/>
                </a:solidFill>
                <a:uFill>
                  <a:solidFill>
                    <a:srgbClr val="FFFFFF"/>
                  </a:solidFill>
                </a:uFill>
              </a:rPr>
              <a:t>Chiropractors </a:t>
            </a:r>
            <a:r>
              <a:rPr sz="6800" b="1" dirty="0" smtClean="0">
                <a:solidFill>
                  <a:srgbClr val="FFFFFF"/>
                </a:solidFill>
                <a:uFill>
                  <a:solidFill>
                    <a:srgbClr val="FFFFFF"/>
                  </a:solidFill>
                </a:uFill>
              </a:rPr>
              <a:t>call</a:t>
            </a:r>
            <a:r>
              <a:rPr lang="en-US" sz="6800" b="1" dirty="0" smtClean="0">
                <a:solidFill>
                  <a:srgbClr val="FFFFFF"/>
                </a:solidFill>
                <a:uFill>
                  <a:solidFill>
                    <a:srgbClr val="FFFFFF"/>
                  </a:solidFill>
                </a:uFill>
              </a:rPr>
              <a:t> it</a:t>
            </a:r>
            <a:r>
              <a:rPr sz="6800" b="1" dirty="0" smtClean="0">
                <a:solidFill>
                  <a:srgbClr val="FFFFFF"/>
                </a:solidFill>
                <a:uFill>
                  <a:solidFill>
                    <a:srgbClr val="FFFFFF"/>
                  </a:solidFill>
                </a:uFill>
              </a:rPr>
              <a:t> </a:t>
            </a:r>
            <a:r>
              <a:rPr sz="6800" b="1" dirty="0">
                <a:solidFill>
                  <a:srgbClr val="FFFFFF"/>
                </a:solidFill>
                <a:uFill>
                  <a:solidFill>
                    <a:srgbClr val="FFFFFF"/>
                  </a:solidFill>
                </a:uFill>
              </a:rPr>
              <a:t>an </a:t>
            </a:r>
            <a:r>
              <a:rPr sz="6800" b="1" dirty="0" smtClean="0">
                <a:solidFill>
                  <a:srgbClr val="FFFFFF"/>
                </a:solidFill>
                <a:uFill>
                  <a:solidFill>
                    <a:srgbClr val="FFFFFF"/>
                  </a:solidFill>
                </a:uFill>
              </a:rPr>
              <a:t>upper </a:t>
            </a:r>
            <a:endParaRPr lang="en-US" sz="6800" b="1" dirty="0" smtClean="0">
              <a:solidFill>
                <a:srgbClr val="FFFFFF"/>
              </a:solidFill>
              <a:uFill>
                <a:solidFill>
                  <a:srgbClr val="FFFFFF"/>
                </a:solidFill>
              </a:uFill>
            </a:endParaRPr>
          </a:p>
          <a:p>
            <a:pPr lvl="0">
              <a:defRPr sz="1800" b="0">
                <a:solidFill>
                  <a:srgbClr val="000000"/>
                </a:solidFill>
                <a:uFillTx/>
              </a:defRPr>
            </a:pPr>
            <a:r>
              <a:rPr sz="6800" b="1" dirty="0" smtClean="0">
                <a:solidFill>
                  <a:srgbClr val="FFFFFF"/>
                </a:solidFill>
                <a:uFill>
                  <a:solidFill>
                    <a:srgbClr val="FFFFFF"/>
                  </a:solidFill>
                </a:uFill>
              </a:rPr>
              <a:t>cervical </a:t>
            </a:r>
            <a:r>
              <a:rPr sz="6800" b="1" dirty="0">
                <a:solidFill>
                  <a:srgbClr val="FFFFFF"/>
                </a:solidFill>
                <a:uFill>
                  <a:solidFill>
                    <a:srgbClr val="FFFFFF"/>
                  </a:solidFill>
                </a:uFill>
              </a:rPr>
              <a:t>subluxation </a:t>
            </a:r>
            <a:r>
              <a:rPr sz="6800" b="1" dirty="0" smtClean="0">
                <a:solidFill>
                  <a:srgbClr val="FFFFFF"/>
                </a:solidFill>
                <a:uFill>
                  <a:solidFill>
                    <a:srgbClr val="FFFFFF"/>
                  </a:solidFill>
                </a:uFill>
              </a:rPr>
              <a:t>complex</a:t>
            </a:r>
            <a:r>
              <a:rPr lang="en-US" sz="6800" b="1" dirty="0" smtClean="0">
                <a:solidFill>
                  <a:srgbClr val="FFFFFF"/>
                </a:solidFill>
                <a:uFill>
                  <a:solidFill>
                    <a:srgbClr val="FFFFFF"/>
                  </a:solidFill>
                </a:uFill>
              </a:rPr>
              <a:t>.</a:t>
            </a:r>
            <a:endParaRPr sz="6800" b="1" dirty="0">
              <a:solidFill>
                <a:srgbClr val="FFFFFF"/>
              </a:solidFill>
              <a:uFill>
                <a:solidFill>
                  <a:srgbClr val="FFFFFF"/>
                </a:solidFill>
              </a:uFill>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Shape 233"/>
          <p:cNvSpPr/>
          <p:nvPr/>
        </p:nvSpPr>
        <p:spPr>
          <a:xfrm>
            <a:off x="316780" y="1716914"/>
            <a:ext cx="12658111" cy="4963657"/>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19" marR="45719" lvl="1" indent="0" algn="ctr" defTabSz="914400">
              <a:lnSpc>
                <a:spcPct val="80000"/>
              </a:lnSpc>
              <a:defRPr sz="1800"/>
            </a:pPr>
            <a:r>
              <a:rPr sz="3600" b="1">
                <a:solidFill>
                  <a:srgbClr val="FFFFFF"/>
                </a:solidFill>
                <a:uFill>
                  <a:solidFill>
                    <a:srgbClr val="FFFFFF"/>
                  </a:solidFill>
                </a:uFill>
                <a:latin typeface="+mn-lt"/>
                <a:ea typeface="+mn-ea"/>
                <a:cs typeface="+mn-cs"/>
                <a:sym typeface="Times New Roman"/>
              </a:rPr>
              <a:t>All of the following conditions exhibit hyper-activation of the </a:t>
            </a:r>
          </a:p>
          <a:p>
            <a:pPr marL="45719" marR="45719" lvl="1" indent="0" algn="ctr" defTabSz="914400">
              <a:lnSpc>
                <a:spcPct val="80000"/>
              </a:lnSpc>
              <a:defRPr sz="1800"/>
            </a:pPr>
            <a:r>
              <a:rPr sz="3600" b="1">
                <a:solidFill>
                  <a:srgbClr val="FFFFFF"/>
                </a:solidFill>
                <a:uFill>
                  <a:solidFill>
                    <a:srgbClr val="FFFFFF"/>
                  </a:solidFill>
                </a:uFill>
                <a:latin typeface="+mn-lt"/>
                <a:ea typeface="+mn-ea"/>
                <a:cs typeface="+mn-cs"/>
                <a:sym typeface="Times New Roman"/>
              </a:rPr>
              <a:t>Trigeminal ganglion when symptomatic on PET scan:</a:t>
            </a:r>
          </a:p>
          <a:p>
            <a:pPr marL="45719" marR="45719" lvl="1" indent="0" algn="ctr" defTabSz="914400">
              <a:lnSpc>
                <a:spcPct val="80000"/>
              </a:lnSpc>
              <a:defRPr sz="1800"/>
            </a:pPr>
            <a:endParaRPr sz="2800" b="1">
              <a:solidFill>
                <a:srgbClr val="FFFFFF"/>
              </a:solidFill>
              <a:uFill>
                <a:solidFill>
                  <a:srgbClr val="FFFFFF"/>
                </a:solidFill>
              </a:uFill>
              <a:latin typeface="+mn-lt"/>
              <a:ea typeface="+mn-ea"/>
              <a:cs typeface="+mn-cs"/>
              <a:sym typeface="Times New Roman"/>
            </a:endParaRPr>
          </a:p>
          <a:p>
            <a:pPr marL="45719" marR="45719" lvl="1" indent="0" algn="ctr" defTabSz="914400">
              <a:lnSpc>
                <a:spcPct val="80000"/>
              </a:lnSpc>
              <a:defRPr sz="1800"/>
            </a:pPr>
            <a:r>
              <a:rPr sz="2800" b="1">
                <a:solidFill>
                  <a:srgbClr val="FFFFFF"/>
                </a:solidFill>
                <a:uFill>
                  <a:solidFill>
                    <a:srgbClr val="FFFFFF"/>
                  </a:solidFill>
                </a:uFill>
                <a:latin typeface="+mn-lt"/>
                <a:ea typeface="+mn-ea"/>
                <a:cs typeface="+mn-cs"/>
                <a:sym typeface="Times New Roman"/>
              </a:rPr>
              <a:t>Meniere’s syndrome</a:t>
            </a:r>
          </a:p>
          <a:p>
            <a:pPr marL="45719" marR="45719" lvl="1" indent="0" algn="ctr" defTabSz="914400">
              <a:lnSpc>
                <a:spcPct val="80000"/>
              </a:lnSpc>
              <a:defRPr sz="1800"/>
            </a:pPr>
            <a:r>
              <a:rPr sz="2800" b="1">
                <a:solidFill>
                  <a:srgbClr val="FFFFFF"/>
                </a:solidFill>
                <a:uFill>
                  <a:solidFill>
                    <a:srgbClr val="FFFFFF"/>
                  </a:solidFill>
                </a:uFill>
                <a:latin typeface="+mn-lt"/>
                <a:ea typeface="+mn-ea"/>
                <a:cs typeface="+mn-cs"/>
                <a:sym typeface="Times New Roman"/>
              </a:rPr>
              <a:t>Migraine headache</a:t>
            </a:r>
          </a:p>
          <a:p>
            <a:pPr marL="45719" marR="45719" lvl="1" indent="0" algn="ctr" defTabSz="914400">
              <a:lnSpc>
                <a:spcPct val="80000"/>
              </a:lnSpc>
              <a:defRPr sz="1800"/>
            </a:pPr>
            <a:r>
              <a:rPr sz="2800" b="1">
                <a:solidFill>
                  <a:srgbClr val="FFFFFF"/>
                </a:solidFill>
                <a:uFill>
                  <a:solidFill>
                    <a:srgbClr val="FFFFFF"/>
                  </a:solidFill>
                </a:uFill>
                <a:latin typeface="+mn-lt"/>
                <a:ea typeface="+mn-ea"/>
                <a:cs typeface="+mn-cs"/>
                <a:sym typeface="Times New Roman"/>
              </a:rPr>
              <a:t>Trigeminal neuralgia</a:t>
            </a:r>
          </a:p>
          <a:p>
            <a:pPr marL="45719" marR="45719" lvl="1" indent="0" algn="ctr" defTabSz="914400">
              <a:lnSpc>
                <a:spcPct val="80000"/>
              </a:lnSpc>
              <a:defRPr sz="1800"/>
            </a:pPr>
            <a:r>
              <a:rPr sz="2800" b="1">
                <a:solidFill>
                  <a:srgbClr val="FFFFFF"/>
                </a:solidFill>
                <a:uFill>
                  <a:solidFill>
                    <a:srgbClr val="FFFFFF"/>
                  </a:solidFill>
                </a:uFill>
                <a:latin typeface="+mn-lt"/>
                <a:ea typeface="+mn-ea"/>
                <a:cs typeface="+mn-cs"/>
                <a:sym typeface="Times New Roman"/>
              </a:rPr>
              <a:t>Bell’s palsy</a:t>
            </a:r>
          </a:p>
          <a:p>
            <a:pPr marL="45719" marR="45719" lvl="1" indent="0" algn="ctr" defTabSz="914400">
              <a:lnSpc>
                <a:spcPct val="80000"/>
              </a:lnSpc>
              <a:defRPr sz="1800"/>
            </a:pPr>
            <a:r>
              <a:rPr sz="2800" b="1">
                <a:solidFill>
                  <a:srgbClr val="FFFFFF"/>
                </a:solidFill>
                <a:uFill>
                  <a:solidFill>
                    <a:srgbClr val="FFFFFF"/>
                  </a:solidFill>
                </a:uFill>
                <a:latin typeface="+mn-lt"/>
                <a:ea typeface="+mn-ea"/>
                <a:cs typeface="+mn-cs"/>
                <a:sym typeface="Times New Roman"/>
              </a:rPr>
              <a:t>Parkinson’s disease</a:t>
            </a:r>
          </a:p>
          <a:p>
            <a:pPr marL="45719" marR="45719" lvl="1" indent="0" algn="ctr" defTabSz="914400">
              <a:lnSpc>
                <a:spcPct val="80000"/>
              </a:lnSpc>
              <a:defRPr sz="1800"/>
            </a:pPr>
            <a:r>
              <a:rPr sz="2800" b="1">
                <a:solidFill>
                  <a:srgbClr val="FFFFFF"/>
                </a:solidFill>
                <a:uFill>
                  <a:solidFill>
                    <a:srgbClr val="FFFFFF"/>
                  </a:solidFill>
                </a:uFill>
                <a:latin typeface="+mn-lt"/>
                <a:ea typeface="+mn-ea"/>
                <a:cs typeface="+mn-cs"/>
                <a:sym typeface="Times New Roman"/>
              </a:rPr>
              <a:t>Glossopharyngeal neuralgia</a:t>
            </a:r>
          </a:p>
          <a:p>
            <a:pPr marL="45719" marR="45719" lvl="1" indent="0" algn="ctr" defTabSz="914400">
              <a:lnSpc>
                <a:spcPct val="80000"/>
              </a:lnSpc>
              <a:defRPr sz="1800"/>
            </a:pPr>
            <a:endParaRPr sz="2800" b="1">
              <a:solidFill>
                <a:srgbClr val="FFFFFF"/>
              </a:solidFill>
              <a:uFill>
                <a:solidFill>
                  <a:srgbClr val="FFFFFF"/>
                </a:solidFill>
              </a:uFill>
              <a:latin typeface="+mn-lt"/>
              <a:ea typeface="+mn-ea"/>
              <a:cs typeface="+mn-cs"/>
              <a:sym typeface="Times New Roman"/>
            </a:endParaRPr>
          </a:p>
          <a:p>
            <a:pPr marL="45719" marR="45719" lvl="1" indent="0" algn="ctr" defTabSz="914400">
              <a:lnSpc>
                <a:spcPct val="80000"/>
              </a:lnSpc>
              <a:defRPr sz="1800"/>
            </a:pPr>
            <a:r>
              <a:rPr sz="2800" b="1">
                <a:solidFill>
                  <a:srgbClr val="FFFFFF"/>
                </a:solidFill>
                <a:uFill>
                  <a:solidFill>
                    <a:srgbClr val="FFFFFF"/>
                  </a:solidFill>
                </a:uFill>
                <a:latin typeface="+mn-lt"/>
                <a:ea typeface="+mn-ea"/>
                <a:cs typeface="+mn-cs"/>
                <a:sym typeface="Times New Roman"/>
              </a:rPr>
              <a:t>Additionally, patients with one of these conditions are three as likely to </a:t>
            </a:r>
          </a:p>
          <a:p>
            <a:pPr marL="45719" marR="45719" lvl="1" indent="0" algn="ctr" defTabSz="914400">
              <a:lnSpc>
                <a:spcPct val="80000"/>
              </a:lnSpc>
              <a:defRPr sz="1800"/>
            </a:pPr>
            <a:r>
              <a:rPr sz="2800" b="1">
                <a:solidFill>
                  <a:srgbClr val="FFFFFF"/>
                </a:solidFill>
                <a:uFill>
                  <a:solidFill>
                    <a:srgbClr val="FFFFFF"/>
                  </a:solidFill>
                </a:uFill>
                <a:latin typeface="+mn-lt"/>
                <a:ea typeface="+mn-ea"/>
                <a:cs typeface="+mn-cs"/>
                <a:sym typeface="Times New Roman"/>
              </a:rPr>
              <a:t>experience another one of these conditions in their lifetime.</a:t>
            </a:r>
          </a:p>
          <a:p>
            <a:pPr marL="45719" marR="45719" lvl="1" indent="0" algn="ctr" defTabSz="914400">
              <a:lnSpc>
                <a:spcPct val="80000"/>
              </a:lnSpc>
              <a:defRPr sz="1800"/>
            </a:pPr>
            <a:endParaRPr sz="2800" b="1">
              <a:solidFill>
                <a:srgbClr val="FFFFFF"/>
              </a:solidFill>
              <a:uFill>
                <a:solidFill>
                  <a:srgbClr val="FFFFFF"/>
                </a:solidFill>
              </a:uFill>
              <a:latin typeface="+mn-lt"/>
              <a:ea typeface="+mn-ea"/>
              <a:cs typeface="+mn-cs"/>
              <a:sym typeface="Times New Roman"/>
            </a:endParaRPr>
          </a:p>
          <a:p>
            <a:pPr marL="45719" marR="45719" lvl="1" indent="0" algn="ctr" defTabSz="914400">
              <a:lnSpc>
                <a:spcPct val="80000"/>
              </a:lnSpc>
              <a:defRPr sz="1800"/>
            </a:pPr>
            <a:r>
              <a:rPr sz="2800" b="1">
                <a:solidFill>
                  <a:srgbClr val="FFFFFF"/>
                </a:solidFill>
                <a:uFill>
                  <a:solidFill>
                    <a:srgbClr val="FFFFFF"/>
                  </a:solidFill>
                </a:uFill>
                <a:latin typeface="+mn-lt"/>
                <a:ea typeface="+mn-ea"/>
                <a:cs typeface="+mn-cs"/>
                <a:sym typeface="Times New Roman"/>
              </a:rPr>
              <a:t>More than 9 out of 10 benefit from cervical specific chiropractic care.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 name="5years.png"/>
          <p:cNvPicPr/>
          <p:nvPr/>
        </p:nvPicPr>
        <p:blipFill>
          <a:blip r:embed="rId2">
            <a:extLst/>
          </a:blip>
          <a:stretch>
            <a:fillRect/>
          </a:stretch>
        </p:blipFill>
        <p:spPr>
          <a:xfrm>
            <a:off x="387350" y="257905"/>
            <a:ext cx="12230100" cy="7353301"/>
          </a:xfrm>
          <a:prstGeom prst="rect">
            <a:avLst/>
          </a:prstGeom>
          <a:ln w="12700">
            <a:miter lim="400000"/>
          </a:ln>
        </p:spPr>
      </p:pic>
      <p:sp>
        <p:nvSpPr>
          <p:cNvPr id="254" name="Shape 254"/>
          <p:cNvSpPr/>
          <p:nvPr/>
        </p:nvSpPr>
        <p:spPr>
          <a:xfrm>
            <a:off x="164483" y="8103686"/>
            <a:ext cx="12386352" cy="457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a:defRPr sz="2300" b="1">
                <a:solidFill>
                  <a:srgbClr val="FFFFFF"/>
                </a:solidFill>
              </a:defRPr>
            </a:lvl1pPr>
          </a:lstStyle>
          <a:p>
            <a:pPr lvl="0">
              <a:defRPr sz="1800" b="0">
                <a:solidFill>
                  <a:srgbClr val="000000"/>
                </a:solidFill>
              </a:defRPr>
            </a:pPr>
            <a:r>
              <a:rPr sz="2300" b="1">
                <a:solidFill>
                  <a:srgbClr val="FFFFFF"/>
                </a:solidFill>
              </a:rPr>
              <a:t>Over 90% Improvement in Frequency and Intensity of Vertigo with Cervical Specific Care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 name="Shape 256"/>
          <p:cNvSpPr>
            <a:spLocks noGrp="1"/>
          </p:cNvSpPr>
          <p:nvPr>
            <p:ph type="title"/>
          </p:nvPr>
        </p:nvSpPr>
        <p:spPr>
          <a:xfrm>
            <a:off x="1435100" y="0"/>
            <a:ext cx="10464800" cy="2514600"/>
          </a:xfrm>
          <a:prstGeom prst="rect">
            <a:avLst/>
          </a:prstGeom>
        </p:spPr>
        <p:txBody>
          <a:bodyPr/>
          <a:lstStyle/>
          <a:p>
            <a:pPr lvl="0">
              <a:defRPr sz="1800">
                <a:uFillTx/>
              </a:defRPr>
            </a:pPr>
            <a:r>
              <a:rPr sz="8000">
                <a:solidFill>
                  <a:srgbClr val="FFFFFF"/>
                </a:solidFill>
                <a:uFill>
                  <a:solidFill>
                    <a:srgbClr val="FFFFFF"/>
                  </a:solidFill>
                </a:uFill>
              </a:rPr>
              <a:t>Catherine at NZCC with</a:t>
            </a:r>
          </a:p>
          <a:p>
            <a:pPr lvl="0">
              <a:defRPr sz="1800">
                <a:uFillTx/>
              </a:defRPr>
            </a:pPr>
            <a:r>
              <a:rPr sz="8000">
                <a:solidFill>
                  <a:srgbClr val="FFFFFF"/>
                </a:solidFill>
                <a:uFill>
                  <a:solidFill>
                    <a:srgbClr val="FFFFFF"/>
                  </a:solidFill>
                </a:uFill>
              </a:rPr>
              <a:t>Meniere’s &amp; Trigeminal</a:t>
            </a:r>
          </a:p>
        </p:txBody>
      </p:sp>
      <p:pic>
        <p:nvPicPr>
          <p:cNvPr id="257" name="catherine.jpg"/>
          <p:cNvPicPr/>
          <p:nvPr/>
        </p:nvPicPr>
        <p:blipFill>
          <a:blip r:embed="rId2">
            <a:extLst/>
          </a:blip>
          <a:stretch>
            <a:fillRect/>
          </a:stretch>
        </p:blipFill>
        <p:spPr>
          <a:xfrm>
            <a:off x="1435100" y="6146800"/>
            <a:ext cx="3194304" cy="3324352"/>
          </a:xfrm>
          <a:prstGeom prst="rect">
            <a:avLst/>
          </a:prstGeom>
          <a:ln w="12700">
            <a:miter lim="400000"/>
          </a:ln>
        </p:spPr>
      </p:pic>
      <p:pic>
        <p:nvPicPr>
          <p:cNvPr id="258" name="MORA2.jpg"/>
          <p:cNvPicPr/>
          <p:nvPr/>
        </p:nvPicPr>
        <p:blipFill>
          <a:blip r:embed="rId3">
            <a:extLst/>
          </a:blip>
          <a:stretch>
            <a:fillRect/>
          </a:stretch>
        </p:blipFill>
        <p:spPr>
          <a:xfrm>
            <a:off x="7569200" y="6146800"/>
            <a:ext cx="4155440" cy="3117088"/>
          </a:xfrm>
          <a:prstGeom prst="rect">
            <a:avLst/>
          </a:prstGeom>
          <a:ln w="12700">
            <a:miter lim="400000"/>
          </a:ln>
        </p:spPr>
      </p:pic>
      <p:pic>
        <p:nvPicPr>
          <p:cNvPr id="259" name="move.jpg"/>
          <p:cNvPicPr/>
          <p:nvPr/>
        </p:nvPicPr>
        <p:blipFill>
          <a:blip r:embed="rId4">
            <a:extLst/>
          </a:blip>
          <a:stretch>
            <a:fillRect/>
          </a:stretch>
        </p:blipFill>
        <p:spPr>
          <a:xfrm>
            <a:off x="1435100" y="2554992"/>
            <a:ext cx="4271265" cy="3314700"/>
          </a:xfrm>
          <a:prstGeom prst="rect">
            <a:avLst/>
          </a:prstGeom>
          <a:ln w="12700">
            <a:miter lim="400000"/>
          </a:ln>
        </p:spPr>
      </p:pic>
      <p:pic>
        <p:nvPicPr>
          <p:cNvPr id="260" name="pasted-image.pdf"/>
          <p:cNvPicPr/>
          <p:nvPr/>
        </p:nvPicPr>
        <p:blipFill>
          <a:blip r:embed="rId5">
            <a:extLst/>
          </a:blip>
          <a:stretch>
            <a:fillRect/>
          </a:stretch>
        </p:blipFill>
        <p:spPr>
          <a:xfrm>
            <a:off x="7659549" y="2547700"/>
            <a:ext cx="3974741" cy="2989135"/>
          </a:xfrm>
          <a:prstGeom prst="rect">
            <a:avLst/>
          </a:prstGeom>
          <a:ln w="12700">
            <a:miter lim="400000"/>
          </a:ln>
        </p:spPr>
      </p:pic>
      <p:pic>
        <p:nvPicPr>
          <p:cNvPr id="2" name="Picture 1" descr="arrow-blue-outline-right.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29404" y="7020052"/>
            <a:ext cx="2939796" cy="1200798"/>
          </a:xfrm>
          <a:prstGeom prst="rect">
            <a:avLst/>
          </a:prstGeom>
        </p:spPr>
      </p:pic>
      <p:sp>
        <p:nvSpPr>
          <p:cNvPr id="3" name="TextBox 2"/>
          <p:cNvSpPr txBox="1"/>
          <p:nvPr/>
        </p:nvSpPr>
        <p:spPr>
          <a:xfrm>
            <a:off x="4825572" y="8514165"/>
            <a:ext cx="2562863" cy="77970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r>
              <a:rPr kumimoji="0" lang="en-US" sz="4400" b="1" i="0" u="none" strike="noStrike" cap="none" spc="0" normalizeH="0" baseline="0" dirty="0" smtClean="0">
                <a:ln>
                  <a:noFill/>
                </a:ln>
                <a:solidFill>
                  <a:schemeClr val="bg1"/>
                </a:solidFill>
                <a:effectLst/>
                <a:uFillTx/>
                <a:latin typeface="Helvetica"/>
                <a:ea typeface="Helvetica"/>
                <a:cs typeface="Helvetica"/>
                <a:sym typeface="Helvetica"/>
              </a:rPr>
              <a:t>C5 Kink</a:t>
            </a:r>
            <a:endParaRPr kumimoji="0" lang="en-US" sz="4400" b="1" i="0" u="none" strike="noStrike" cap="none" spc="0" normalizeH="0" baseline="0" dirty="0">
              <a:ln>
                <a:noFill/>
              </a:ln>
              <a:solidFill>
                <a:schemeClr val="bg1"/>
              </a:solidFill>
              <a:effectLst/>
              <a:uFillTx/>
              <a:latin typeface="Helvetica"/>
              <a:ea typeface="Helvetica"/>
              <a:cs typeface="Helvetica"/>
              <a:sym typeface="Helvetica"/>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47056" y="-533754"/>
            <a:ext cx="11936646" cy="7489230"/>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lang="en-US" sz="9600" b="1"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r>
              <a:rPr lang="en-US" sz="9600" b="1" dirty="0" smtClean="0">
                <a:solidFill>
                  <a:schemeClr val="bg1"/>
                </a:solidFill>
              </a:rPr>
              <a:t>Upper Cervical </a:t>
            </a:r>
          </a:p>
          <a:p>
            <a:pPr marL="0" marR="0" indent="0" algn="ctr" defTabSz="457200" rtl="0" fontAlgn="auto" latinLnBrk="1" hangingPunct="0">
              <a:lnSpc>
                <a:spcPct val="100000"/>
              </a:lnSpc>
              <a:spcBef>
                <a:spcPts val="0"/>
              </a:spcBef>
              <a:spcAft>
                <a:spcPts val="0"/>
              </a:spcAft>
              <a:buClrTx/>
              <a:buSzTx/>
              <a:buFontTx/>
              <a:buNone/>
              <a:tabLst/>
            </a:pPr>
            <a:r>
              <a:rPr lang="en-US" sz="9600" b="1" dirty="0" smtClean="0">
                <a:solidFill>
                  <a:schemeClr val="bg1"/>
                </a:solidFill>
              </a:rPr>
              <a:t>Complexes are </a:t>
            </a:r>
          </a:p>
          <a:p>
            <a:pPr marL="0" marR="0" indent="0" algn="ctr" defTabSz="457200" rtl="0" fontAlgn="auto" latinLnBrk="1" hangingPunct="0">
              <a:lnSpc>
                <a:spcPct val="100000"/>
              </a:lnSpc>
              <a:spcBef>
                <a:spcPts val="0"/>
              </a:spcBef>
              <a:spcAft>
                <a:spcPts val="0"/>
              </a:spcAft>
              <a:buClrTx/>
              <a:buSzTx/>
              <a:buFontTx/>
              <a:buNone/>
              <a:tabLst/>
            </a:pPr>
            <a:r>
              <a:rPr lang="en-US" sz="9600" b="1" dirty="0" smtClean="0">
                <a:solidFill>
                  <a:schemeClr val="bg1"/>
                </a:solidFill>
              </a:rPr>
              <a:t> commonly caused       by </a:t>
            </a:r>
            <a:r>
              <a:rPr lang="en-US" sz="9600" b="1" u="sng" dirty="0" smtClean="0">
                <a:solidFill>
                  <a:schemeClr val="bg1"/>
                </a:solidFill>
              </a:rPr>
              <a:t>Whiplash</a:t>
            </a:r>
            <a:r>
              <a:rPr lang="en-US" sz="9600" b="1" dirty="0" smtClean="0">
                <a:solidFill>
                  <a:schemeClr val="bg1"/>
                </a:solidFill>
              </a:rPr>
              <a:t>.      </a:t>
            </a:r>
            <a:endParaRPr kumimoji="0" lang="en-US" sz="9600" b="1" i="0" u="none" strike="noStrike" cap="none" spc="0" normalizeH="0" baseline="0" dirty="0">
              <a:ln>
                <a:noFill/>
              </a:ln>
              <a:solidFill>
                <a:schemeClr val="bg1"/>
              </a:solidFill>
              <a:effectLst/>
              <a:uFillTx/>
              <a:sym typeface="Helvetica"/>
            </a:endParaRPr>
          </a:p>
        </p:txBody>
      </p:sp>
    </p:spTree>
    <p:extLst>
      <p:ext uri="{BB962C8B-B14F-4D97-AF65-F5344CB8AC3E}">
        <p14:creationId xmlns:p14="http://schemas.microsoft.com/office/powerpoint/2010/main" val="3298564237"/>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54271"/>
            <a:ext cx="13120244" cy="1182887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marL="0" marR="0" indent="0" algn="l" defTabSz="457200" rtl="0" fontAlgn="auto" latinLnBrk="1" hangingPunct="0">
              <a:lnSpc>
                <a:spcPct val="100000"/>
              </a:lnSpc>
              <a:spcBef>
                <a:spcPts val="0"/>
              </a:spcBef>
              <a:spcAft>
                <a:spcPts val="0"/>
              </a:spcAft>
              <a:buClrTx/>
              <a:buSzTx/>
              <a:buFontTx/>
              <a:buNone/>
              <a:tabLst/>
            </a:pPr>
            <a:r>
              <a:rPr kumimoji="0" lang="en-US" sz="3200" b="1" i="0" u="none" strike="noStrike" cap="all" normalizeH="0" baseline="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FillTx/>
                <a:sym typeface="Helvetica"/>
              </a:rPr>
              <a:t>T</a:t>
            </a:r>
          </a:p>
          <a:p>
            <a:pPr marL="0" marR="0" indent="0" algn="l" defTabSz="457200" rtl="0" fontAlgn="auto" latinLnBrk="1" hangingPunct="0">
              <a:lnSpc>
                <a:spcPct val="100000"/>
              </a:lnSpc>
              <a:spcBef>
                <a:spcPts val="0"/>
              </a:spcBef>
              <a:spcAft>
                <a:spcPts val="0"/>
              </a:spcAft>
              <a:buClrTx/>
              <a:buSzTx/>
              <a:buFontTx/>
              <a:buNone/>
              <a:tabLst/>
            </a:pPr>
            <a:endParaRPr lang="en-US"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3200" b="1" i="0" u="none" strike="noStrike" cap="all" normalizeH="0" baseline="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FillTx/>
              <a:sym typeface="Helvetica"/>
            </a:endParaRPr>
          </a:p>
          <a:p>
            <a:pPr marL="0" marR="0" indent="0" algn="l" defTabSz="457200" rtl="0" fontAlgn="auto" latinLnBrk="1" hangingPunct="0">
              <a:lnSpc>
                <a:spcPct val="100000"/>
              </a:lnSpc>
              <a:spcBef>
                <a:spcPts val="0"/>
              </a:spcBef>
              <a:spcAft>
                <a:spcPts val="0"/>
              </a:spcAft>
              <a:buClrTx/>
              <a:buSzTx/>
              <a:buFontTx/>
              <a:buNone/>
              <a:tabLst/>
            </a:pPr>
            <a:endParaRPr lang="en-US"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3200" b="1" i="0" u="none" strike="noStrike" cap="all" normalizeH="0" baseline="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FillTx/>
              <a:sym typeface="Helvetica"/>
            </a:endParaRPr>
          </a:p>
          <a:p>
            <a:pPr marL="0" marR="0" indent="0" algn="l" defTabSz="457200" rtl="0" fontAlgn="auto" latinLnBrk="1" hangingPunct="0">
              <a:lnSpc>
                <a:spcPct val="100000"/>
              </a:lnSpc>
              <a:spcBef>
                <a:spcPts val="0"/>
              </a:spcBef>
              <a:spcAft>
                <a:spcPts val="0"/>
              </a:spcAft>
              <a:buClrTx/>
              <a:buSzTx/>
              <a:buFontTx/>
              <a:buNone/>
              <a:tabLst/>
            </a:pPr>
            <a:endParaRPr lang="en-US" sz="3200"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marL="0" marR="0" indent="0" algn="l" defTabSz="457200" rtl="0" fontAlgn="auto" latinLnBrk="1" hangingPunct="0">
              <a:lnSpc>
                <a:spcPct val="100000"/>
              </a:lnSpc>
              <a:spcBef>
                <a:spcPts val="0"/>
              </a:spcBef>
              <a:spcAft>
                <a:spcPts val="0"/>
              </a:spcAft>
              <a:buClrTx/>
              <a:buSzTx/>
              <a:buFontTx/>
              <a:buNone/>
              <a:tabLst/>
            </a:pPr>
            <a:endParaRPr kumimoji="0" lang="en-US" sz="3200" b="1" i="0" u="none" strike="noStrike" cap="all" normalizeH="0" baseline="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FillTx/>
              <a:sym typeface="Helvetica"/>
            </a:endParaRPr>
          </a:p>
          <a:p>
            <a:pPr marL="0" marR="0" indent="0" algn="ctr" defTabSz="457200" rtl="0" fontAlgn="auto" latinLnBrk="1" hangingPunct="0">
              <a:lnSpc>
                <a:spcPct val="100000"/>
              </a:lnSpc>
              <a:spcBef>
                <a:spcPts val="0"/>
              </a:spcBef>
              <a:spcAft>
                <a:spcPts val="0"/>
              </a:spcAft>
              <a:buClrTx/>
              <a:buSzTx/>
              <a:buFontTx/>
              <a:buNone/>
              <a:tabLst/>
            </a:pPr>
            <a:r>
              <a:rPr kumimoji="0" lang="en-US" sz="40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FillTx/>
                <a:sym typeface="Helvetica"/>
              </a:rPr>
              <a:t>There are multiple</a:t>
            </a:r>
            <a:r>
              <a:rPr kumimoji="0" lang="en-US" sz="4000" b="1" i="0" u="none" strike="noStrike" normalizeH="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FillTx/>
                <a:sym typeface="Helvetica"/>
              </a:rPr>
              <a:t> contributing factors </a:t>
            </a:r>
          </a:p>
          <a:p>
            <a:pPr marL="0" marR="0" indent="0" algn="ctr" defTabSz="457200" rtl="0" fontAlgn="auto" latinLnBrk="1" hangingPunct="0">
              <a:lnSpc>
                <a:spcPct val="100000"/>
              </a:lnSpc>
              <a:spcBef>
                <a:spcPts val="0"/>
              </a:spcBef>
              <a:spcAft>
                <a:spcPts val="0"/>
              </a:spcAft>
              <a:buClrTx/>
              <a:buSzTx/>
              <a:buFontTx/>
              <a:buNone/>
              <a:tabLst/>
            </a:pPr>
            <a:r>
              <a:rPr kumimoji="0" lang="en-US" sz="4000" b="1" i="0" u="none" strike="noStrike" normalizeH="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FillTx/>
                <a:sym typeface="Helvetica"/>
              </a:rPr>
              <a:t>(</a:t>
            </a:r>
            <a:r>
              <a:rPr lang="en-US" sz="40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i.g</a:t>
            </a:r>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t>
            </a:r>
            <a:r>
              <a:rPr kumimoji="0" lang="en-US" sz="4000" b="1" i="0" u="none" strike="noStrike" normalizeH="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FillTx/>
                <a:sym typeface="Helvetica"/>
              </a:rPr>
              <a:t>genetics, allergies) to Meniere</a:t>
            </a:r>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 disease, and </a:t>
            </a:r>
          </a:p>
          <a:p>
            <a:pPr marL="0" marR="0" indent="0" algn="ctr" defTabSz="457200" rtl="0" fontAlgn="auto" latinLnBrk="1" hangingPunct="0">
              <a:lnSpc>
                <a:spcPct val="100000"/>
              </a:lnSpc>
              <a:spcBef>
                <a:spcPts val="0"/>
              </a:spcBef>
              <a:spcAft>
                <a:spcPts val="0"/>
              </a:spcAft>
              <a:buClrTx/>
              <a:buSzTx/>
              <a:buFontTx/>
              <a:buNone/>
              <a:tabLst/>
            </a:pPr>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several common triggers </a:t>
            </a:r>
            <a:r>
              <a:rPr kumimoji="0" lang="en-US" sz="40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FillTx/>
                <a:sym typeface="Helvetica"/>
              </a:rPr>
              <a:t>(</a:t>
            </a:r>
            <a:r>
              <a:rPr kumimoji="0" lang="en-US" sz="4000" b="1" i="0" u="none" strike="noStrike" normalizeH="0" baseline="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FillTx/>
                <a:sym typeface="Helvetica"/>
              </a:rPr>
              <a:t>i.g</a:t>
            </a:r>
            <a:r>
              <a:rPr kumimoji="0" lang="en-US" sz="40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FillTx/>
                <a:sym typeface="Helvetica"/>
              </a:rPr>
              <a:t>. spike in salt intake, </a:t>
            </a:r>
          </a:p>
          <a:p>
            <a:pPr marL="0" marR="0" indent="0" algn="ctr" defTabSz="457200" rtl="0" fontAlgn="auto" latinLnBrk="1" hangingPunct="0">
              <a:lnSpc>
                <a:spcPct val="100000"/>
              </a:lnSpc>
              <a:spcBef>
                <a:spcPts val="0"/>
              </a:spcBef>
              <a:spcAft>
                <a:spcPts val="0"/>
              </a:spcAft>
              <a:buClrTx/>
              <a:buSzTx/>
              <a:buFontTx/>
              <a:buNone/>
              <a:tabLst/>
            </a:pPr>
            <a:r>
              <a:rPr kumimoji="0" lang="en-US" sz="40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FillTx/>
                <a:sym typeface="Helvetica"/>
              </a:rPr>
              <a:t>dramatic change in dew point)</a:t>
            </a:r>
            <a:r>
              <a:rPr lang="en-US" sz="40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t>
            </a:r>
            <a:r>
              <a:rPr kumimoji="0" lang="en-US" sz="40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FillTx/>
                <a:sym typeface="Helvetica"/>
              </a:rPr>
              <a:t> </a:t>
            </a:r>
          </a:p>
          <a:p>
            <a:pPr marL="0" marR="0" indent="0" algn="ctr" defTabSz="457200" rtl="0" fontAlgn="auto" latinLnBrk="1" hangingPunct="0">
              <a:lnSpc>
                <a:spcPct val="100000"/>
              </a:lnSpc>
              <a:spcBef>
                <a:spcPts val="0"/>
              </a:spcBef>
              <a:spcAft>
                <a:spcPts val="0"/>
              </a:spcAft>
              <a:buClrTx/>
              <a:buSzTx/>
              <a:buFontTx/>
              <a:buNone/>
              <a:tabLst/>
            </a:pPr>
            <a:r>
              <a:rPr lang="en-US" sz="40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b</a:t>
            </a:r>
            <a:r>
              <a:rPr kumimoji="0" lang="en-US" sz="40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uFillTx/>
                <a:sym typeface="Helvetica"/>
              </a:rPr>
              <a:t>ut there is only one cause.</a:t>
            </a:r>
          </a:p>
          <a:p>
            <a:pPr marL="0" marR="0" indent="0" algn="ctr" defTabSz="457200" rtl="0" fontAlgn="auto" latinLnBrk="1" hangingPunct="0">
              <a:lnSpc>
                <a:spcPct val="100000"/>
              </a:lnSpc>
              <a:spcBef>
                <a:spcPts val="0"/>
              </a:spcBef>
              <a:spcAft>
                <a:spcPts val="0"/>
              </a:spcAft>
              <a:buClrTx/>
              <a:buSzTx/>
              <a:buFontTx/>
              <a:buNone/>
              <a:tabLst/>
            </a:pPr>
            <a:endPar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a:p>
            <a:pPr marL="0" marR="0" indent="0" algn="ctr" defTabSz="457200" rtl="0" fontAlgn="auto" latinLnBrk="1" hangingPunct="0">
              <a:lnSpc>
                <a:spcPct val="100000"/>
              </a:lnSpc>
              <a:spcBef>
                <a:spcPts val="0"/>
              </a:spcBef>
              <a:spcAft>
                <a:spcPts val="0"/>
              </a:spcAft>
              <a:buClrTx/>
              <a:buSzTx/>
              <a:buFontTx/>
              <a:buNone/>
              <a:tabLst/>
            </a:pP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Meniere’s disease is caused by</a:t>
            </a:r>
          </a:p>
          <a:p>
            <a:pPr marL="0" marR="0" indent="0" algn="ctr" defTabSz="457200" rtl="0" fontAlgn="auto" latinLnBrk="1" hangingPunct="0">
              <a:lnSpc>
                <a:spcPct val="100000"/>
              </a:lnSpc>
              <a:spcBef>
                <a:spcPts val="0"/>
              </a:spcBef>
              <a:spcAft>
                <a:spcPts val="0"/>
              </a:spcAft>
              <a:buClrTx/>
              <a:buSzTx/>
              <a:buFontTx/>
              <a:buNone/>
              <a:tabLst/>
            </a:pPr>
            <a:endParaRPr lang="en-US" sz="5400"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a:p>
            <a:pPr marL="0" marR="0" indent="0" algn="ctr" defTabSz="457200" rtl="0" fontAlgn="auto" latinLnBrk="1" hangingPunct="0">
              <a:lnSpc>
                <a:spcPct val="100000"/>
              </a:lnSpc>
              <a:spcBef>
                <a:spcPts val="0"/>
              </a:spcBef>
              <a:spcAft>
                <a:spcPts val="0"/>
              </a:spcAft>
              <a:buClrTx/>
              <a:buSzTx/>
              <a:buFontTx/>
              <a:buNone/>
              <a:tabLst/>
            </a:pPr>
            <a:r>
              <a:rPr lang="en-US" sz="9600" b="1" i="1"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Whiplash.</a:t>
            </a:r>
          </a:p>
          <a:p>
            <a:pPr marL="0" marR="0" indent="0" algn="l" defTabSz="457200" rtl="0" fontAlgn="auto" latinLnBrk="1" hangingPunct="0">
              <a:lnSpc>
                <a:spcPct val="100000"/>
              </a:lnSpc>
              <a:spcBef>
                <a:spcPts val="0"/>
              </a:spcBef>
              <a:spcAft>
                <a:spcPts val="0"/>
              </a:spcAft>
              <a:buClrTx/>
              <a:buSzTx/>
              <a:buFontTx/>
              <a:buNone/>
              <a:tabLst/>
            </a:pPr>
            <a:endParaRPr kumimoji="0" lang="en-US" sz="8000" b="1" i="0" u="none" strike="noStrike" cap="all" normalizeH="0" baseline="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uFillTx/>
              <a:sym typeface="Helvetica"/>
            </a:endParaRPr>
          </a:p>
        </p:txBody>
      </p:sp>
    </p:spTree>
    <p:extLst>
      <p:ext uri="{BB962C8B-B14F-4D97-AF65-F5344CB8AC3E}">
        <p14:creationId xmlns:p14="http://schemas.microsoft.com/office/powerpoint/2010/main" val="3341736109"/>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9" name="fifteenyears2.png"/>
          <p:cNvPicPr/>
          <p:nvPr/>
        </p:nvPicPr>
        <p:blipFill>
          <a:blip r:embed="rId2">
            <a:extLst/>
          </a:blip>
          <a:stretch>
            <a:fillRect/>
          </a:stretch>
        </p:blipFill>
        <p:spPr>
          <a:xfrm>
            <a:off x="1416787" y="3349263"/>
            <a:ext cx="10171226" cy="5791070"/>
          </a:xfrm>
          <a:prstGeom prst="rect">
            <a:avLst/>
          </a:prstGeom>
          <a:ln w="12700">
            <a:miter lim="400000"/>
          </a:ln>
        </p:spPr>
      </p:pic>
      <p:sp>
        <p:nvSpPr>
          <p:cNvPr id="210" name="Shape 210"/>
          <p:cNvSpPr/>
          <p:nvPr/>
        </p:nvSpPr>
        <p:spPr>
          <a:xfrm>
            <a:off x="1717755" y="99211"/>
            <a:ext cx="8975551" cy="342657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lvl="0" algn="ctr" defTabSz="584200">
              <a:defRPr sz="1800"/>
            </a:pPr>
            <a:r>
              <a:rPr sz="5400" dirty="0">
                <a:solidFill>
                  <a:srgbClr val="FFFFFF"/>
                </a:solidFill>
                <a:latin typeface="+mj-lt"/>
                <a:ea typeface="+mj-ea"/>
                <a:cs typeface="+mj-cs"/>
                <a:sym typeface="Gill Sans"/>
              </a:rPr>
              <a:t>It takes an average of </a:t>
            </a:r>
            <a:r>
              <a:rPr sz="5400" u="sng" dirty="0">
                <a:solidFill>
                  <a:srgbClr val="FFFFFF"/>
                </a:solidFill>
                <a:latin typeface="+mj-lt"/>
                <a:ea typeface="+mj-ea"/>
                <a:cs typeface="+mj-cs"/>
                <a:sym typeface="Gill Sans"/>
              </a:rPr>
              <a:t>15 years </a:t>
            </a:r>
          </a:p>
          <a:p>
            <a:pPr lvl="0" algn="ctr" defTabSz="584200">
              <a:defRPr sz="1800"/>
            </a:pPr>
            <a:r>
              <a:rPr sz="5400" dirty="0">
                <a:solidFill>
                  <a:srgbClr val="FFFFFF"/>
                </a:solidFill>
                <a:latin typeface="+mj-lt"/>
                <a:ea typeface="+mj-ea"/>
                <a:cs typeface="+mj-cs"/>
                <a:sym typeface="Gill Sans"/>
              </a:rPr>
              <a:t>from the time of the injury </a:t>
            </a:r>
          </a:p>
          <a:p>
            <a:pPr lvl="0" algn="ctr" defTabSz="584200">
              <a:defRPr sz="1800"/>
            </a:pPr>
            <a:r>
              <a:rPr sz="5400" dirty="0">
                <a:solidFill>
                  <a:srgbClr val="FFFFFF"/>
                </a:solidFill>
                <a:latin typeface="+mj-lt"/>
                <a:ea typeface="+mj-ea"/>
                <a:cs typeface="+mj-cs"/>
                <a:sym typeface="Gill Sans"/>
              </a:rPr>
              <a:t>until the onset of symptoms, so </a:t>
            </a:r>
          </a:p>
          <a:p>
            <a:pPr lvl="0" algn="ctr" defTabSz="584200">
              <a:defRPr sz="1800"/>
            </a:pPr>
            <a:r>
              <a:rPr sz="5400" dirty="0">
                <a:solidFill>
                  <a:srgbClr val="FFFFFF"/>
                </a:solidFill>
                <a:latin typeface="+mj-lt"/>
                <a:ea typeface="+mj-ea"/>
                <a:cs typeface="+mj-cs"/>
                <a:sym typeface="Gill Sans"/>
              </a:rPr>
              <a:t>the correlation is rarely made.</a:t>
            </a: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999410"/>
            <a:ext cx="13004800" cy="18815407"/>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457200" rtl="0" fontAlgn="auto" latinLnBrk="1" hangingPunct="0">
              <a:lnSpc>
                <a:spcPct val="100000"/>
              </a:lnSpc>
              <a:spcBef>
                <a:spcPts val="0"/>
              </a:spcBef>
              <a:spcAft>
                <a:spcPts val="0"/>
              </a:spcAft>
              <a:buClrTx/>
              <a:buSzTx/>
              <a:buFontTx/>
              <a:buNone/>
              <a:tabLst/>
            </a:pPr>
            <a:endParaRPr kumimoji="0" lang="en-US" sz="4800" b="0"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lang="en-US" sz="48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4800" b="0"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lang="en-US" sz="48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4800" b="0"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lang="en-US" sz="48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4800" b="0"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4800" b="0"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lang="en-US" sz="4800" b="1"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4800" b="1" i="0" u="none" strike="noStrike" cap="none" spc="0" normalizeH="0" baseline="0" dirty="0" smtClean="0">
              <a:ln>
                <a:noFill/>
              </a:ln>
              <a:solidFill>
                <a:schemeClr val="bg1"/>
              </a:solidFill>
              <a:effectLst/>
              <a:uFillTx/>
              <a:sym typeface="Helvetica"/>
            </a:endParaRPr>
          </a:p>
          <a:p>
            <a:pPr marL="0" marR="0" indent="0" algn="ctr" defTabSz="457200" rtl="0" fontAlgn="auto" latinLnBrk="1" hangingPunct="0">
              <a:lnSpc>
                <a:spcPct val="100000"/>
              </a:lnSpc>
              <a:spcBef>
                <a:spcPts val="0"/>
              </a:spcBef>
              <a:spcAft>
                <a:spcPts val="0"/>
              </a:spcAft>
              <a:buClrTx/>
              <a:buSzTx/>
              <a:buFontTx/>
              <a:buNone/>
              <a:tabLst/>
            </a:pPr>
            <a:r>
              <a:rPr kumimoji="0" lang="en-US" sz="4000" b="1" i="0" u="none" strike="noStrike" cap="none" spc="0" normalizeH="0" baseline="0" dirty="0" smtClean="0">
                <a:ln>
                  <a:noFill/>
                </a:ln>
                <a:solidFill>
                  <a:schemeClr val="bg1"/>
                </a:solidFill>
                <a:effectLst/>
                <a:uFillTx/>
                <a:sym typeface="Helvetica"/>
              </a:rPr>
              <a:t>There are three presentations</a:t>
            </a:r>
            <a:r>
              <a:rPr kumimoji="0" lang="en-US" sz="4000" b="1" i="0" u="none" strike="noStrike" cap="none" spc="0" normalizeH="0" dirty="0" smtClean="0">
                <a:ln>
                  <a:noFill/>
                </a:ln>
                <a:solidFill>
                  <a:schemeClr val="bg1"/>
                </a:solidFill>
                <a:effectLst/>
                <a:uFillTx/>
                <a:sym typeface="Helvetica"/>
              </a:rPr>
              <a:t> of</a:t>
            </a:r>
          </a:p>
          <a:p>
            <a:pPr marL="0" marR="0" indent="0" algn="ctr" defTabSz="457200" rtl="0" fontAlgn="auto" latinLnBrk="1" hangingPunct="0">
              <a:lnSpc>
                <a:spcPct val="100000"/>
              </a:lnSpc>
              <a:spcBef>
                <a:spcPts val="0"/>
              </a:spcBef>
              <a:spcAft>
                <a:spcPts val="0"/>
              </a:spcAft>
              <a:buClrTx/>
              <a:buSzTx/>
              <a:buFontTx/>
              <a:buNone/>
              <a:tabLst/>
            </a:pPr>
            <a:r>
              <a:rPr lang="en-US" sz="4000" b="1" baseline="0" dirty="0" smtClean="0">
                <a:solidFill>
                  <a:schemeClr val="bg1"/>
                </a:solidFill>
              </a:rPr>
              <a:t>Whiplash.</a:t>
            </a:r>
            <a:r>
              <a:rPr lang="en-US" sz="4000" b="1" dirty="0" smtClean="0">
                <a:solidFill>
                  <a:schemeClr val="bg1"/>
                </a:solidFill>
              </a:rPr>
              <a:t> The complex can be a</a:t>
            </a:r>
          </a:p>
          <a:p>
            <a:pPr marL="0" marR="0" indent="0" algn="ctr" defTabSz="457200" rtl="0" fontAlgn="auto" latinLnBrk="1" hangingPunct="0">
              <a:lnSpc>
                <a:spcPct val="100000"/>
              </a:lnSpc>
              <a:spcBef>
                <a:spcPts val="0"/>
              </a:spcBef>
              <a:spcAft>
                <a:spcPts val="0"/>
              </a:spcAft>
              <a:buClrTx/>
              <a:buSzTx/>
              <a:buFontTx/>
              <a:buNone/>
              <a:tabLst/>
            </a:pPr>
            <a:r>
              <a:rPr lang="en-US" sz="4000" b="1" dirty="0">
                <a:solidFill>
                  <a:schemeClr val="bg1"/>
                </a:solidFill>
              </a:rPr>
              <a:t>c</a:t>
            </a:r>
            <a:r>
              <a:rPr kumimoji="0" lang="en-US" sz="4000" b="1" i="0" u="none" strike="noStrike" cap="none" spc="0" normalizeH="0" baseline="0" dirty="0" smtClean="0">
                <a:ln>
                  <a:noFill/>
                </a:ln>
                <a:solidFill>
                  <a:schemeClr val="bg1"/>
                </a:solidFill>
                <a:effectLst/>
                <a:uFillTx/>
                <a:sym typeface="Helvetica"/>
              </a:rPr>
              <a:t>ombination</a:t>
            </a:r>
            <a:r>
              <a:rPr kumimoji="0" lang="en-US" sz="4000" b="1" i="0" u="none" strike="noStrike" cap="none" spc="0" normalizeH="0" dirty="0" smtClean="0">
                <a:ln>
                  <a:noFill/>
                </a:ln>
                <a:solidFill>
                  <a:schemeClr val="bg1"/>
                </a:solidFill>
                <a:effectLst/>
                <a:uFillTx/>
                <a:sym typeface="Helvetica"/>
              </a:rPr>
              <a:t>  of one, two or all </a:t>
            </a:r>
          </a:p>
          <a:p>
            <a:pPr marL="0" marR="0" indent="0" algn="ctr" defTabSz="457200" rtl="0" fontAlgn="auto" latinLnBrk="1" hangingPunct="0">
              <a:lnSpc>
                <a:spcPct val="100000"/>
              </a:lnSpc>
              <a:spcBef>
                <a:spcPts val="0"/>
              </a:spcBef>
              <a:spcAft>
                <a:spcPts val="0"/>
              </a:spcAft>
              <a:buClrTx/>
              <a:buSzTx/>
              <a:buFontTx/>
              <a:buNone/>
              <a:tabLst/>
            </a:pPr>
            <a:r>
              <a:rPr kumimoji="0" lang="en-US" sz="4000" b="1" i="0" u="none" strike="noStrike" cap="none" spc="0" normalizeH="0" dirty="0" smtClean="0">
                <a:ln>
                  <a:noFill/>
                </a:ln>
                <a:solidFill>
                  <a:schemeClr val="bg1"/>
                </a:solidFill>
                <a:effectLst/>
                <a:uFillTx/>
                <a:sym typeface="Helvetica"/>
              </a:rPr>
              <a:t>Three</a:t>
            </a:r>
            <a:r>
              <a:rPr lang="en-US" sz="4000" b="1" dirty="0" smtClean="0">
                <a:solidFill>
                  <a:schemeClr val="bg1"/>
                </a:solidFill>
              </a:rPr>
              <a:t> o</a:t>
            </a:r>
            <a:r>
              <a:rPr lang="en-US" sz="4000" b="1" baseline="0" dirty="0" smtClean="0">
                <a:solidFill>
                  <a:schemeClr val="bg1"/>
                </a:solidFill>
              </a:rPr>
              <a:t>f the following:</a:t>
            </a:r>
          </a:p>
          <a:p>
            <a:pPr marL="0" marR="0" indent="0" algn="ctr" defTabSz="457200" rtl="0" fontAlgn="auto" latinLnBrk="1" hangingPunct="0">
              <a:lnSpc>
                <a:spcPct val="100000"/>
              </a:lnSpc>
              <a:spcBef>
                <a:spcPts val="0"/>
              </a:spcBef>
              <a:spcAft>
                <a:spcPts val="0"/>
              </a:spcAft>
              <a:buClrTx/>
              <a:buSzTx/>
              <a:buFontTx/>
              <a:buNone/>
              <a:tabLst/>
            </a:pPr>
            <a:endParaRPr kumimoji="0" lang="en-US" sz="4000" b="1" i="0" u="none" strike="noStrike" cap="none" spc="0" normalizeH="0" dirty="0">
              <a:ln>
                <a:noFill/>
              </a:ln>
              <a:solidFill>
                <a:schemeClr val="bg1"/>
              </a:solidFill>
              <a:effectLst/>
              <a:uFillTx/>
              <a:sym typeface="Helvetica"/>
            </a:endParaRPr>
          </a:p>
          <a:p>
            <a:pPr marL="0" marR="0" indent="0" algn="ctr" defTabSz="457200" rtl="0" fontAlgn="auto" latinLnBrk="1" hangingPunct="0">
              <a:lnSpc>
                <a:spcPct val="100000"/>
              </a:lnSpc>
              <a:spcBef>
                <a:spcPts val="0"/>
              </a:spcBef>
              <a:spcAft>
                <a:spcPts val="0"/>
              </a:spcAft>
              <a:buClrTx/>
              <a:buSzTx/>
              <a:buFontTx/>
              <a:buNone/>
              <a:tabLst/>
            </a:pPr>
            <a:r>
              <a:rPr lang="en-US" sz="4000" b="1" baseline="0" dirty="0" smtClean="0">
                <a:solidFill>
                  <a:schemeClr val="bg1"/>
                </a:solidFill>
              </a:rPr>
              <a:t>Loss of the </a:t>
            </a:r>
            <a:r>
              <a:rPr lang="en-US" sz="4000" b="1" dirty="0" smtClean="0">
                <a:solidFill>
                  <a:schemeClr val="bg1"/>
                </a:solidFill>
              </a:rPr>
              <a:t>N</a:t>
            </a:r>
            <a:r>
              <a:rPr lang="en-US" sz="4000" b="1" baseline="0" dirty="0" smtClean="0">
                <a:solidFill>
                  <a:schemeClr val="bg1"/>
                </a:solidFill>
              </a:rPr>
              <a:t>ormal </a:t>
            </a:r>
            <a:r>
              <a:rPr lang="en-US" sz="4000" b="1" dirty="0">
                <a:solidFill>
                  <a:schemeClr val="bg1"/>
                </a:solidFill>
              </a:rPr>
              <a:t>C</a:t>
            </a:r>
            <a:r>
              <a:rPr lang="en-US" sz="4000" b="1" baseline="0" dirty="0" smtClean="0">
                <a:solidFill>
                  <a:schemeClr val="bg1"/>
                </a:solidFill>
              </a:rPr>
              <a:t>ervical Curve</a:t>
            </a:r>
          </a:p>
          <a:p>
            <a:pPr marL="0" marR="0" indent="0" algn="ctr" defTabSz="457200" rtl="0" fontAlgn="auto" latinLnBrk="1" hangingPunct="0">
              <a:lnSpc>
                <a:spcPct val="100000"/>
              </a:lnSpc>
              <a:spcBef>
                <a:spcPts val="0"/>
              </a:spcBef>
              <a:spcAft>
                <a:spcPts val="0"/>
              </a:spcAft>
              <a:buClrTx/>
              <a:buSzTx/>
              <a:buFontTx/>
              <a:buNone/>
              <a:tabLst/>
            </a:pPr>
            <a:endParaRPr lang="en-US" sz="4000" b="1"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r>
              <a:rPr lang="en-US" sz="4000" b="1" baseline="0" dirty="0" smtClean="0">
                <a:solidFill>
                  <a:schemeClr val="bg1"/>
                </a:solidFill>
              </a:rPr>
              <a:t>Translation of the Head</a:t>
            </a:r>
          </a:p>
          <a:p>
            <a:pPr marL="0" marR="0" indent="0" algn="ctr" defTabSz="457200" rtl="0" fontAlgn="auto" latinLnBrk="1" hangingPunct="0">
              <a:lnSpc>
                <a:spcPct val="100000"/>
              </a:lnSpc>
              <a:spcBef>
                <a:spcPts val="0"/>
              </a:spcBef>
              <a:spcAft>
                <a:spcPts val="0"/>
              </a:spcAft>
              <a:buClrTx/>
              <a:buSzTx/>
              <a:buFontTx/>
              <a:buNone/>
              <a:tabLst/>
            </a:pPr>
            <a:endParaRPr lang="en-US" sz="4000" b="1"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r>
              <a:rPr lang="en-US" sz="4000" b="1" baseline="0" dirty="0" smtClean="0">
                <a:solidFill>
                  <a:schemeClr val="bg1"/>
                </a:solidFill>
              </a:rPr>
              <a:t>Head Tilt</a:t>
            </a:r>
          </a:p>
          <a:p>
            <a:pPr marL="0" marR="0" indent="0" algn="ctr" defTabSz="457200" rtl="0" fontAlgn="auto" latinLnBrk="1" hangingPunct="0">
              <a:lnSpc>
                <a:spcPct val="100000"/>
              </a:lnSpc>
              <a:spcBef>
                <a:spcPts val="0"/>
              </a:spcBef>
              <a:spcAft>
                <a:spcPts val="0"/>
              </a:spcAft>
              <a:buClrTx/>
              <a:buSzTx/>
              <a:buFontTx/>
              <a:buNone/>
              <a:tabLst/>
            </a:pPr>
            <a:endParaRPr lang="en-US" sz="4000" b="1" baseline="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r>
              <a:rPr lang="en-US" sz="4000" dirty="0" smtClean="0">
                <a:solidFill>
                  <a:schemeClr val="bg1"/>
                </a:solidFill>
              </a:rPr>
              <a:t>(From the front, normal spines are straight, </a:t>
            </a:r>
          </a:p>
          <a:p>
            <a:pPr marL="0" marR="0" indent="0" algn="ctr" defTabSz="457200" rtl="0" fontAlgn="auto" latinLnBrk="1" hangingPunct="0">
              <a:lnSpc>
                <a:spcPct val="100000"/>
              </a:lnSpc>
              <a:spcBef>
                <a:spcPts val="0"/>
              </a:spcBef>
              <a:spcAft>
                <a:spcPts val="0"/>
              </a:spcAft>
              <a:buClrTx/>
              <a:buSzTx/>
              <a:buFontTx/>
              <a:buNone/>
              <a:tabLst/>
            </a:pPr>
            <a:r>
              <a:rPr lang="en-US" sz="4000" dirty="0" smtClean="0">
                <a:solidFill>
                  <a:schemeClr val="bg1"/>
                </a:solidFill>
              </a:rPr>
              <a:t>from the side, they are curved. Ninety percent</a:t>
            </a:r>
          </a:p>
          <a:p>
            <a:pPr marL="0" marR="0" indent="0" algn="ctr" defTabSz="457200" rtl="0" fontAlgn="auto" latinLnBrk="1" hangingPunct="0">
              <a:lnSpc>
                <a:spcPct val="100000"/>
              </a:lnSpc>
              <a:spcBef>
                <a:spcPts val="0"/>
              </a:spcBef>
              <a:spcAft>
                <a:spcPts val="0"/>
              </a:spcAft>
              <a:buClrTx/>
              <a:buSzTx/>
              <a:buFontTx/>
              <a:buNone/>
              <a:tabLst/>
            </a:pPr>
            <a:r>
              <a:rPr lang="en-US" sz="4000" dirty="0">
                <a:solidFill>
                  <a:schemeClr val="bg1"/>
                </a:solidFill>
              </a:rPr>
              <a:t>o</a:t>
            </a:r>
            <a:r>
              <a:rPr lang="en-US" sz="4000" dirty="0" smtClean="0">
                <a:solidFill>
                  <a:schemeClr val="bg1"/>
                </a:solidFill>
              </a:rPr>
              <a:t>f MD patients present just the opposite.)</a:t>
            </a:r>
            <a:endParaRPr lang="en-US" sz="4000" dirty="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lang="en-US" sz="4000" baseline="0" dirty="0" smtClean="0">
              <a:solidFill>
                <a:schemeClr val="bg1"/>
              </a:solidFill>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4800" b="0" i="0" u="none" strike="noStrike" cap="none" spc="0" normalizeH="0" dirty="0">
              <a:ln>
                <a:noFill/>
              </a:ln>
              <a:solidFill>
                <a:schemeClr val="bg1"/>
              </a:solidFill>
              <a:effectLst/>
              <a:uFillTx/>
              <a:latin typeface="Helvetica"/>
              <a:ea typeface="Helvetica"/>
              <a:cs typeface="Helvetica"/>
              <a:sym typeface="Helvetica"/>
            </a:endParaRPr>
          </a:p>
          <a:p>
            <a:pPr marL="0" marR="0" indent="0" algn="ctr" defTabSz="457200" rtl="0" fontAlgn="auto" latinLnBrk="1" hangingPunct="0">
              <a:lnSpc>
                <a:spcPct val="100000"/>
              </a:lnSpc>
              <a:spcBef>
                <a:spcPts val="0"/>
              </a:spcBef>
              <a:spcAft>
                <a:spcPts val="0"/>
              </a:spcAft>
              <a:buClrTx/>
              <a:buSzTx/>
              <a:buFontTx/>
              <a:buNone/>
              <a:tabLst/>
            </a:pPr>
            <a:endParaRPr kumimoji="0" lang="en-US" sz="4800" b="0" i="0" u="none" strike="noStrike" cap="none" spc="0" normalizeH="0" baseline="0" dirty="0">
              <a:ln>
                <a:noFill/>
              </a:ln>
              <a:solidFill>
                <a:schemeClr val="bg1"/>
              </a:solidFill>
              <a:effectLst/>
              <a:uFillTx/>
              <a:latin typeface="Helvetica"/>
              <a:ea typeface="Helvetica"/>
              <a:cs typeface="Helvetica"/>
              <a:sym typeface="Helvetica"/>
            </a:endParaRPr>
          </a:p>
        </p:txBody>
      </p:sp>
    </p:spTree>
    <p:extLst>
      <p:ext uri="{BB962C8B-B14F-4D97-AF65-F5344CB8AC3E}">
        <p14:creationId xmlns:p14="http://schemas.microsoft.com/office/powerpoint/2010/main" val="3551366372"/>
      </p:ext>
    </p:extLst>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4" name="Shape 214"/>
          <p:cNvSpPr/>
          <p:nvPr/>
        </p:nvSpPr>
        <p:spPr>
          <a:xfrm>
            <a:off x="3247893" y="471459"/>
            <a:ext cx="6498574" cy="204158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lgn="ctr" defTabSz="584200">
              <a:defRPr sz="4200">
                <a:solidFill>
                  <a:srgbClr val="FFFFFF"/>
                </a:solidFill>
                <a:latin typeface="+mj-lt"/>
                <a:ea typeface="+mj-ea"/>
                <a:cs typeface="+mj-cs"/>
                <a:sym typeface="Gill Sans"/>
              </a:defRPr>
            </a:lvl1pPr>
          </a:lstStyle>
          <a:p>
            <a:pPr lvl="0">
              <a:defRPr sz="1800">
                <a:solidFill>
                  <a:srgbClr val="000000"/>
                </a:solidFill>
              </a:defRPr>
            </a:pPr>
            <a:r>
              <a:rPr lang="en-US" sz="4200" dirty="0" smtClean="0">
                <a:solidFill>
                  <a:srgbClr val="FFFFFF"/>
                </a:solidFill>
              </a:rPr>
              <a:t>Typical </a:t>
            </a:r>
            <a:r>
              <a:rPr sz="4200" dirty="0" smtClean="0">
                <a:solidFill>
                  <a:srgbClr val="FFFFFF"/>
                </a:solidFill>
              </a:rPr>
              <a:t>Rear </a:t>
            </a:r>
            <a:r>
              <a:rPr lang="en-US" sz="4200" dirty="0" smtClean="0">
                <a:solidFill>
                  <a:schemeClr val="bg1"/>
                </a:solidFill>
              </a:rPr>
              <a:t>E</a:t>
            </a:r>
            <a:r>
              <a:rPr sz="4200" dirty="0" smtClean="0">
                <a:solidFill>
                  <a:schemeClr val="bg1"/>
                </a:solidFill>
              </a:rPr>
              <a:t>nded</a:t>
            </a:r>
            <a:r>
              <a:rPr lang="en-US" sz="4200" dirty="0" smtClean="0">
                <a:solidFill>
                  <a:schemeClr val="bg1"/>
                </a:solidFill>
              </a:rPr>
              <a:t> W</a:t>
            </a:r>
            <a:r>
              <a:rPr sz="4200" dirty="0" smtClean="0">
                <a:solidFill>
                  <a:schemeClr val="bg1"/>
                </a:solidFill>
              </a:rPr>
              <a:t>hiplash</a:t>
            </a:r>
            <a:r>
              <a:rPr lang="en-US" sz="4200" dirty="0" smtClean="0">
                <a:solidFill>
                  <a:schemeClr val="bg1"/>
                </a:solidFill>
              </a:rPr>
              <a:t> </a:t>
            </a:r>
          </a:p>
          <a:p>
            <a:pPr lvl="0">
              <a:defRPr sz="1800">
                <a:solidFill>
                  <a:srgbClr val="000000"/>
                </a:solidFill>
              </a:defRPr>
            </a:pPr>
            <a:r>
              <a:rPr lang="en-US" sz="4200" dirty="0" smtClean="0">
                <a:solidFill>
                  <a:schemeClr val="bg1"/>
                </a:solidFill>
              </a:rPr>
              <a:t>Mild Reverse Curve</a:t>
            </a:r>
          </a:p>
          <a:p>
            <a:pPr lvl="0">
              <a:defRPr sz="1800">
                <a:solidFill>
                  <a:srgbClr val="000000"/>
                </a:solidFill>
              </a:defRPr>
            </a:pPr>
            <a:endParaRPr sz="4200" dirty="0">
              <a:solidFill>
                <a:schemeClr val="bg1"/>
              </a:solidFill>
            </a:endParaRPr>
          </a:p>
        </p:txBody>
      </p:sp>
      <p:pic>
        <p:nvPicPr>
          <p:cNvPr id="215" name="lateralprepost.png"/>
          <p:cNvPicPr/>
          <p:nvPr/>
        </p:nvPicPr>
        <p:blipFill>
          <a:blip r:embed="rId2">
            <a:extLst/>
          </a:blip>
          <a:stretch>
            <a:fillRect/>
          </a:stretch>
        </p:blipFill>
        <p:spPr>
          <a:xfrm>
            <a:off x="2686050" y="2752725"/>
            <a:ext cx="7607300" cy="5705475"/>
          </a:xfrm>
          <a:prstGeom prst="rect">
            <a:avLst/>
          </a:prstGeom>
          <a:ln w="12700">
            <a:miter lim="400000"/>
          </a:ln>
        </p:spPr>
      </p:pic>
      <p:pic>
        <p:nvPicPr>
          <p:cNvPr id="2" name="Picture 1" descr="arrow-blue-outline-righ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86050" y="6607598"/>
            <a:ext cx="1319801" cy="1014361"/>
          </a:xfrm>
          <a:prstGeom prst="rect">
            <a:avLst/>
          </a:prstGeom>
        </p:spPr>
      </p:pic>
      <p:sp>
        <p:nvSpPr>
          <p:cNvPr id="3" name="TextBox 2"/>
          <p:cNvSpPr txBox="1"/>
          <p:nvPr/>
        </p:nvSpPr>
        <p:spPr>
          <a:xfrm>
            <a:off x="577221" y="5834878"/>
            <a:ext cx="1325333" cy="1456809"/>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457200" rtl="0" fontAlgn="auto" latinLnBrk="1" hangingPunct="0">
              <a:lnSpc>
                <a:spcPct val="100000"/>
              </a:lnSpc>
              <a:spcBef>
                <a:spcPts val="0"/>
              </a:spcBef>
              <a:spcAft>
                <a:spcPts val="0"/>
              </a:spcAft>
              <a:buClrTx/>
              <a:buSzTx/>
              <a:buFontTx/>
              <a:buNone/>
              <a:tabLst/>
            </a:pPr>
            <a:endParaRPr kumimoji="0" lang="en-US" sz="4400" b="1" i="0" u="none" strike="noStrike" cap="none" spc="0" normalizeH="0" baseline="0" dirty="0" smtClean="0">
              <a:ln>
                <a:noFill/>
              </a:ln>
              <a:solidFill>
                <a:schemeClr val="bg1"/>
              </a:solidFill>
              <a:effectLst/>
              <a:uFillTx/>
              <a:latin typeface="Helvetica"/>
              <a:ea typeface="Helvetica"/>
              <a:cs typeface="Helvetica"/>
              <a:sym typeface="Helvetica"/>
            </a:endParaRPr>
          </a:p>
          <a:p>
            <a:pPr marL="0" marR="0" indent="0" algn="l" defTabSz="457200" rtl="0" fontAlgn="auto" latinLnBrk="1" hangingPunct="0">
              <a:lnSpc>
                <a:spcPct val="100000"/>
              </a:lnSpc>
              <a:spcBef>
                <a:spcPts val="0"/>
              </a:spcBef>
              <a:spcAft>
                <a:spcPts val="0"/>
              </a:spcAft>
              <a:buClrTx/>
              <a:buSzTx/>
              <a:buFontTx/>
              <a:buNone/>
              <a:tabLst/>
            </a:pPr>
            <a:r>
              <a:rPr kumimoji="0" lang="en-US" sz="4400" b="1" i="0" u="none" strike="noStrike" cap="none" spc="0" normalizeH="0" baseline="0" dirty="0" smtClean="0">
                <a:ln>
                  <a:noFill/>
                </a:ln>
                <a:solidFill>
                  <a:schemeClr val="bg1"/>
                </a:solidFill>
                <a:effectLst/>
                <a:uFillTx/>
                <a:latin typeface="Helvetica"/>
                <a:ea typeface="Helvetica"/>
                <a:cs typeface="Helvetica"/>
                <a:sym typeface="Helvetica"/>
              </a:rPr>
              <a:t>Kink</a:t>
            </a:r>
            <a:endParaRPr kumimoji="0" lang="en-US" sz="4400" b="1" i="0" u="none" strike="noStrike" cap="none" spc="0" normalizeH="0" baseline="0" dirty="0">
              <a:ln>
                <a:noFill/>
              </a:ln>
              <a:solidFill>
                <a:schemeClr val="bg1"/>
              </a:solidFill>
              <a:effectLst/>
              <a:uFillTx/>
              <a:latin typeface="Helvetica"/>
              <a:ea typeface="Helvetica"/>
              <a:cs typeface="Helvetica"/>
              <a:sym typeface="Helvetica"/>
            </a:endParaRPr>
          </a:p>
        </p:txBody>
      </p:sp>
    </p:spTree>
  </p:cSld>
  <p:clrMapOvr>
    <a:masterClrMapping/>
  </p:clrMapOvr>
  <p:transition xmlns:p14="http://schemas.microsoft.com/office/powerpoint/2010/main" spd="med"/>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Times New Roman"/>
        <a:ea typeface="Times New Roman"/>
        <a:cs typeface="Times New Roma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j-lt"/>
            <a:ea typeface="+mj-ea"/>
            <a:cs typeface="+mj-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Helvetica"/>
            <a:ea typeface="Helvetica"/>
            <a:cs typeface="Helvetica"/>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Gill Sans"/>
        <a:ea typeface="Gill Sans"/>
        <a:cs typeface="Gill Sans"/>
      </a:majorFont>
      <a:minorFont>
        <a:latin typeface="Times New Roman"/>
        <a:ea typeface="Times New Roman"/>
        <a:cs typeface="Times New Roma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1" hangingPunct="0">
          <a:lnSpc>
            <a:spcPct val="100000"/>
          </a:lnSpc>
          <a:spcBef>
            <a:spcPts val="0"/>
          </a:spcBef>
          <a:spcAft>
            <a:spcPts val="0"/>
          </a:spcAft>
          <a:buClrTx/>
          <a:buSzTx/>
          <a:buFontTx/>
          <a:buNone/>
          <a:tabLst/>
          <a:defRPr kumimoji="0" sz="4000" b="0" i="0" u="none" strike="noStrike" cap="none" spc="0" normalizeH="0" baseline="0">
            <a:ln>
              <a:noFill/>
            </a:ln>
            <a:solidFill>
              <a:srgbClr val="FFFFFF"/>
            </a:solidFill>
            <a:effectLst>
              <a:outerShdw blurRad="38100" dist="12700" dir="5400000" rotWithShape="0">
                <a:srgbClr val="000000">
                  <a:alpha val="50000"/>
                </a:srgbClr>
              </a:outerShdw>
            </a:effectLst>
            <a:uFillTx/>
            <a:latin typeface="+mj-lt"/>
            <a:ea typeface="+mj-ea"/>
            <a:cs typeface="+mj-cs"/>
            <a:sym typeface="Gill Sans"/>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50800" tIns="50800" rIns="50800" bIns="50800" numCol="1" spcCol="38100" rtlCol="0"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1200" b="0" i="0" u="none" strike="noStrike" cap="none" spc="0" normalizeH="0" baseline="0">
            <a:ln>
              <a:noFill/>
            </a:ln>
            <a:solidFill>
              <a:srgbClr val="000000"/>
            </a:solidFill>
            <a:effectLst/>
            <a:uFillTx/>
            <a:latin typeface="Helvetica"/>
            <a:ea typeface="Helvetica"/>
            <a:cs typeface="Helvetica"/>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1347</TotalTime>
  <Words>2039</Words>
  <Application>Microsoft Macintosh PowerPoint</Application>
  <PresentationFormat>Custom</PresentationFormat>
  <Paragraphs>417</Paragraphs>
  <Slides>42</Slides>
  <Notes>5</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Atlas listings for 300 Patients</vt:lpstr>
      <vt:lpstr>X-Rays Show Us How to Adjust</vt:lpstr>
      <vt:lpstr>Levels of Cervical Involvement</vt:lpstr>
      <vt:lpstr>PowerPoint Presentation</vt:lpstr>
      <vt:lpstr>PowerPoint Presentation</vt:lpstr>
      <vt:lpstr>PowerPoint Presentation</vt:lpstr>
      <vt:lpstr>Catherine at NZCC with Meniere’s &amp; Trigeminal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MICHAEL BURCON</cp:lastModifiedBy>
  <cp:revision>152</cp:revision>
  <dcterms:modified xsi:type="dcterms:W3CDTF">2015-08-23T00:50:02Z</dcterms:modified>
</cp:coreProperties>
</file>